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59" r:id="rId7"/>
    <p:sldId id="260" r:id="rId8"/>
    <p:sldId id="281" r:id="rId9"/>
    <p:sldId id="282" r:id="rId10"/>
    <p:sldId id="261" r:id="rId11"/>
    <p:sldId id="262" r:id="rId12"/>
    <p:sldId id="283" r:id="rId13"/>
    <p:sldId id="263" r:id="rId14"/>
    <p:sldId id="266" r:id="rId15"/>
    <p:sldId id="284" r:id="rId16"/>
    <p:sldId id="267" r:id="rId17"/>
    <p:sldId id="285" r:id="rId18"/>
    <p:sldId id="268" r:id="rId19"/>
    <p:sldId id="276" r:id="rId20"/>
    <p:sldId id="280" r:id="rId21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6" autoAdjust="0"/>
    <p:restoredTop sz="94622" autoAdjust="0"/>
  </p:normalViewPr>
  <p:slideViewPr>
    <p:cSldViewPr>
      <p:cViewPr varScale="1">
        <p:scale>
          <a:sx n="33" d="100"/>
          <a:sy n="33" d="100"/>
        </p:scale>
        <p:origin x="5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BA4B-4FE0-46CE-A847-4AD35D3DE62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F53DC-30CC-4224-8FEE-AC54A97C5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the training:</a:t>
            </a:r>
          </a:p>
          <a:p>
            <a:r>
              <a:rPr lang="en-US" baseline="0" dirty="0" smtClean="0"/>
              <a:t>First section: History and Overview of Best Buddies</a:t>
            </a:r>
          </a:p>
          <a:p>
            <a:r>
              <a:rPr lang="en-US" baseline="0" dirty="0" smtClean="0"/>
              <a:t>Second section: Sharing and articulating Best Buddies mission and your own experiences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53DC-30CC-4224-8FEE-AC54A97C5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3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can be found on BBI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53DC-30CC-4224-8FEE-AC54A97C57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4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for</a:t>
            </a:r>
            <a:r>
              <a:rPr lang="en-US" baseline="0" dirty="0" smtClean="0"/>
              <a:t> this speech can be found on the BBI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53DC-30CC-4224-8FEE-AC54A97C57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7312"/>
            <a:ext cx="13004800" cy="3066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 lang="en-US" sz="6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25056"/>
            <a:ext cx="13004800" cy="17068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Buddy Pair Ambassador Training</a:t>
            </a:r>
            <a:endParaRPr lang="en-US" sz="72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57201"/>
            <a:ext cx="2245080" cy="2209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8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0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100"/>
                    </a14:imgEffect>
                    <a14:imgEffect>
                      <a14:saturation sat="12000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91"/>
          <a:stretch/>
        </p:blipFill>
        <p:spPr>
          <a:xfrm>
            <a:off x="25400" y="-36633"/>
            <a:ext cx="12979400" cy="9744513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"/>
            <a:ext cx="1300480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929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Sharing YOUR Friendship</a:t>
            </a:r>
            <a:endParaRPr lang="en-US" sz="72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ЕленАндреа - https://www.flickr.com/photos/14901566@N07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4495800"/>
            <a:ext cx="12115800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5000" y="4527755"/>
            <a:ext cx="1165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What are some aspects of friendship that you see in the video?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What makes Zach a good friend? What makes Madeline a good friend?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In what ways to Zach and Madeline include one another?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12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3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4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3604"/>
            <a:ext cx="130048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3004800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13004800" cy="1097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Buddy Pair Discussion</a:t>
            </a:r>
            <a:endParaRPr lang="en-US" sz="72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703056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 lang="en-US" sz="52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400" y="4865281"/>
            <a:ext cx="1143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Work with your buddy to answer the questions on the Buddy Pair Bullet Points Worksheet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0161" y="9710008"/>
            <a:ext cx="13035523" cy="119792"/>
            <a:chOff x="1" y="6761406"/>
            <a:chExt cx="12191999" cy="96931"/>
          </a:xfrm>
        </p:grpSpPr>
        <p:sp>
          <p:nvSpPr>
            <p:cNvPr id="9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0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1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160" y="0"/>
            <a:ext cx="130048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" y="3849870"/>
            <a:ext cx="11963400" cy="1479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0140" y="3791630"/>
            <a:ext cx="8204200" cy="13411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88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EJ and </a:t>
            </a:r>
            <a:r>
              <a:rPr lang="en-US" sz="8800" b="1" dirty="0" err="1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Alphanso</a:t>
            </a:r>
            <a:endParaRPr lang="en-US" sz="88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" y="1824736"/>
            <a:ext cx="12435840" cy="40650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endParaRPr lang="en-US" sz="3500" b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10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1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2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49930" y="5616047"/>
            <a:ext cx="6626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Buddy Pair Speech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r="5680"/>
          <a:stretch/>
        </p:blipFill>
        <p:spPr>
          <a:xfrm>
            <a:off x="5080" y="5080"/>
            <a:ext cx="13030200" cy="9748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35280" cy="97688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6500" y="218440"/>
            <a:ext cx="10591800" cy="14478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" y="508000"/>
            <a:ext cx="13004800" cy="868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700" b="1" dirty="0" smtClean="0">
                <a:solidFill>
                  <a:srgbClr val="FFFFFF"/>
                </a:solidFill>
                <a:latin typeface="Calibri"/>
              </a:rPr>
              <a:t>Speaking Together:</a:t>
            </a:r>
            <a:endParaRPr lang="en-US" sz="57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880" y="2311255"/>
            <a:ext cx="12567920" cy="1447800"/>
          </a:xfrm>
          <a:prstGeom prst="rect">
            <a:avLst/>
          </a:prstGeom>
        </p:spPr>
        <p:txBody>
          <a:bodyPr wrap="square">
            <a:normAutofit fontScale="62500" lnSpcReduction="20000"/>
          </a:bodyPr>
          <a:lstStyle/>
          <a:p>
            <a:pPr algn="l">
              <a:lnSpc>
                <a:spcPct val="112000"/>
              </a:lnSpc>
            </a:pPr>
            <a:r>
              <a:rPr lang="en-US" sz="70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are some things you noticed about this speech? How do EJ and </a:t>
            </a:r>
            <a:r>
              <a:rPr lang="en-US" sz="7000" b="0" dirty="0" err="1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Alphanso</a:t>
            </a:r>
            <a:r>
              <a:rPr lang="en-US" sz="70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interact during their speech?</a:t>
            </a:r>
            <a:endParaRPr lang="en-US" sz="7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13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4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5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160" y="0"/>
            <a:ext cx="130048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06832"/>
            <a:ext cx="11201400" cy="1432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8640" y="306832"/>
            <a:ext cx="9347200" cy="13411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80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Speaking Together:</a:t>
            </a:r>
            <a:endParaRPr lang="en-US" sz="80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" y="1824736"/>
            <a:ext cx="12827000" cy="44622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3500" b="0" dirty="0" smtClean="0">
                <a:solidFill>
                  <a:srgbClr val="FFFFFF"/>
                </a:solidFill>
                <a:latin typeface="Calibri"/>
              </a:rPr>
              <a:t>Interacting with one another during speech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3500" dirty="0" smtClean="0">
                <a:solidFill>
                  <a:srgbClr val="FFFFFF"/>
                </a:solidFill>
                <a:latin typeface="Calibri"/>
              </a:rPr>
              <a:t>Conversational—responding to one another throughout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3500" b="0" dirty="0" smtClean="0">
                <a:solidFill>
                  <a:srgbClr val="FFFFFF"/>
                </a:solidFill>
                <a:latin typeface="Calibri"/>
              </a:rPr>
              <a:t>Taking turns speaking to give audience both of their perspectives.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3500" dirty="0" smtClean="0">
                <a:solidFill>
                  <a:srgbClr val="FFFFFF"/>
                </a:solidFill>
                <a:latin typeface="Calibri"/>
              </a:rPr>
              <a:t>Having a good time! Audience gets a sneak peek into their friendship</a:t>
            </a:r>
          </a:p>
          <a:p>
            <a:pPr algn="ctr">
              <a:lnSpc>
                <a:spcPct val="115200"/>
              </a:lnSpc>
            </a:pPr>
            <a:endParaRPr lang="en-US" sz="4400" b="0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15200"/>
              </a:lnSpc>
            </a:pPr>
            <a:endParaRPr lang="en-US" sz="4400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15200"/>
              </a:lnSpc>
            </a:pPr>
            <a:endParaRPr lang="en-US" sz="4400" b="0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15200"/>
              </a:lnSpc>
            </a:pPr>
            <a:endParaRPr lang="en-US" sz="4400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15200"/>
              </a:lnSpc>
            </a:pPr>
            <a:r>
              <a:rPr lang="en-US" sz="4400" b="0" dirty="0" smtClean="0">
                <a:solidFill>
                  <a:srgbClr val="FFFFFF"/>
                </a:solidFill>
                <a:latin typeface="Calibri"/>
              </a:rPr>
              <a:t>Keep some of these things in mind as you begin writing your own speech!</a:t>
            </a:r>
            <a:endParaRPr lang="en-US" sz="4400" b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1"/>
          <a:stretch/>
        </p:blipFill>
        <p:spPr>
          <a:xfrm>
            <a:off x="3393440" y="4752348"/>
            <a:ext cx="6375400" cy="30693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10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1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2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  <p:extLst>
      <p:ext uri="{BB962C8B-B14F-4D97-AF65-F5344CB8AC3E}">
        <p14:creationId xmlns:p14="http://schemas.microsoft.com/office/powerpoint/2010/main" val="39212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160" y="0"/>
            <a:ext cx="130048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" y="285484"/>
            <a:ext cx="11577320" cy="1431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1440" y="330702"/>
            <a:ext cx="10261600" cy="13411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80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How to Write a Speech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" y="1824736"/>
            <a:ext cx="12435840" cy="40650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Calibri"/>
              </a:rPr>
              <a:t>Intro: </a:t>
            </a:r>
            <a:r>
              <a:rPr lang="en-US" sz="3600" b="0" dirty="0" smtClean="0">
                <a:solidFill>
                  <a:schemeClr val="bg1"/>
                </a:solidFill>
                <a:latin typeface="Calibri"/>
              </a:rPr>
              <a:t>Who are you? What is your connection to Best Buddies and what do you want to share?</a:t>
            </a:r>
          </a:p>
          <a:p>
            <a:pPr algn="l">
              <a:lnSpc>
                <a:spcPct val="115200"/>
              </a:lnSpc>
            </a:pPr>
            <a:endParaRPr lang="en-US" sz="3600" b="0" dirty="0" smtClean="0">
              <a:solidFill>
                <a:schemeClr val="bg1"/>
              </a:solidFill>
              <a:latin typeface="Calibri"/>
            </a:endParaRPr>
          </a:p>
          <a:p>
            <a:pPr marL="762000" indent="-762000">
              <a:lnSpc>
                <a:spcPct val="115200"/>
              </a:lnSpc>
              <a:buFont typeface="Calibri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Calibri"/>
              </a:rPr>
              <a:t>Body: </a:t>
            </a:r>
            <a:r>
              <a:rPr lang="en-US" sz="3600" dirty="0">
                <a:solidFill>
                  <a:schemeClr val="bg1"/>
                </a:solidFill>
              </a:rPr>
              <a:t>What is something you want people to know about your friendship? What makes your buddy/peer buddy a good friend? What do you want people to learn from hearing about your friendship? Give </a:t>
            </a:r>
            <a:r>
              <a:rPr lang="en-US" sz="3600" dirty="0" smtClean="0">
                <a:solidFill>
                  <a:schemeClr val="bg1"/>
                </a:solidFill>
              </a:rPr>
              <a:t>examples.</a:t>
            </a:r>
          </a:p>
          <a:p>
            <a:pPr>
              <a:lnSpc>
                <a:spcPct val="115200"/>
              </a:lnSpc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62000" indent="-762000">
              <a:lnSpc>
                <a:spcPct val="115200"/>
              </a:lnSpc>
              <a:buFont typeface="Calibri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Calibri"/>
              </a:rPr>
              <a:t>Conclusion: </a:t>
            </a:r>
            <a:r>
              <a:rPr lang="en-US" sz="3600" dirty="0">
                <a:solidFill>
                  <a:schemeClr val="bg1"/>
                </a:solidFill>
              </a:rPr>
              <a:t>Why should this audience care? Why is it important that they take your message and help you change the world to be a more inclusive place? What is your call to action?</a:t>
            </a:r>
            <a:endParaRPr lang="en-US" sz="3600" b="0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10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1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2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0"/>
            <a:ext cx="13004800" cy="1463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13004800" cy="14630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Presentations</a:t>
            </a:r>
            <a:endParaRPr lang="en-US" sz="9600" b="1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7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8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4985"/>
          <a:stretch/>
        </p:blipFill>
        <p:spPr>
          <a:xfrm>
            <a:off x="-15240" y="10160"/>
            <a:ext cx="12954000" cy="9784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8928"/>
            <a:ext cx="13004800" cy="2414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6518656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Group Picture!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7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0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  <p:extLst>
      <p:ext uri="{BB962C8B-B14F-4D97-AF65-F5344CB8AC3E}">
        <p14:creationId xmlns:p14="http://schemas.microsoft.com/office/powerpoint/2010/main" val="23466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1600" y="0"/>
            <a:ext cx="131064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3886200"/>
            <a:ext cx="13106400" cy="2219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2080" y="4315714"/>
            <a:ext cx="13004800" cy="18897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Overview: Goals and Rules</a:t>
            </a:r>
            <a:endParaRPr lang="en-US" sz="88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06160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 lang="en-US" sz="52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8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0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4177792"/>
            <a:ext cx="13004800" cy="1613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200" y="4553712"/>
            <a:ext cx="13004800" cy="2044192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60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Icebreaker: Let’s talk about FRIENDSHIP!!</a:t>
            </a:r>
            <a:endParaRPr lang="en-US" sz="60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8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0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1600" y="0"/>
            <a:ext cx="131064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801368"/>
            <a:ext cx="11582400" cy="1944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1600" y="1889760"/>
            <a:ext cx="13004800" cy="17678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History and Pillars</a:t>
            </a:r>
            <a:endParaRPr lang="en-US" sz="96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4343400"/>
            <a:ext cx="4632535" cy="45597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8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0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6054" y="0"/>
            <a:ext cx="13045928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grpSp>
        <p:nvGrpSpPr>
          <p:cNvPr id="6" name="Group 5"/>
          <p:cNvGrpSpPr/>
          <p:nvPr/>
        </p:nvGrpSpPr>
        <p:grpSpPr>
          <a:xfrm>
            <a:off x="20563" y="9628728"/>
            <a:ext cx="13004799" cy="103393"/>
            <a:chOff x="1" y="6761406"/>
            <a:chExt cx="12191999" cy="96931"/>
          </a:xfrm>
        </p:grpSpPr>
        <p:sp>
          <p:nvSpPr>
            <p:cNvPr id="7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8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4202888"/>
            <a:ext cx="13004801" cy="1617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101798" y="1181504"/>
            <a:ext cx="2664163" cy="1423116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>
                <a:latin typeface="+mj-lt"/>
              </a:rPr>
              <a:t>First chapter founded at Georgetown University</a:t>
            </a:r>
          </a:p>
          <a:p>
            <a:pPr marL="0" indent="0" algn="ctr">
              <a:buNone/>
            </a:pPr>
            <a:endParaRPr lang="en-US" sz="2133" dirty="0"/>
          </a:p>
        </p:txBody>
      </p:sp>
      <p:grpSp>
        <p:nvGrpSpPr>
          <p:cNvPr id="47" name="Group 46"/>
          <p:cNvGrpSpPr/>
          <p:nvPr/>
        </p:nvGrpSpPr>
        <p:grpSpPr>
          <a:xfrm>
            <a:off x="342810" y="2553574"/>
            <a:ext cx="1741333" cy="2393198"/>
            <a:chOff x="719430" y="1254183"/>
            <a:chExt cx="1632500" cy="2243623"/>
          </a:xfrm>
        </p:grpSpPr>
        <p:sp>
          <p:nvSpPr>
            <p:cNvPr id="11" name="Rectangle 10"/>
            <p:cNvSpPr/>
            <p:nvPr/>
          </p:nvSpPr>
          <p:spPr>
            <a:xfrm>
              <a:off x="1170929" y="1729540"/>
              <a:ext cx="729502" cy="1768266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19430" y="1254183"/>
              <a:ext cx="1632500" cy="759793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793009" y="3922885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1987</a:t>
            </a:r>
            <a:endParaRPr lang="en-US" sz="2560" dirty="0"/>
          </a:p>
        </p:txBody>
      </p:sp>
      <p:grpSp>
        <p:nvGrpSpPr>
          <p:cNvPr id="53" name="Group 52"/>
          <p:cNvGrpSpPr/>
          <p:nvPr/>
        </p:nvGrpSpPr>
        <p:grpSpPr>
          <a:xfrm>
            <a:off x="817576" y="4282805"/>
            <a:ext cx="3733599" cy="3850996"/>
            <a:chOff x="2343356" y="2920586"/>
            <a:chExt cx="3500249" cy="3610309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2505135" y="2920586"/>
              <a:ext cx="2989449" cy="833418"/>
            </a:xfrm>
            <a:prstGeom prst="rect">
              <a:avLst/>
            </a:prstGeom>
          </p:spPr>
          <p:txBody>
            <a:bodyPr vert="horz" lIns="97536" tIns="48768" rIns="97536" bIns="48768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133" dirty="0"/>
            </a:p>
          </p:txBody>
        </p:sp>
        <p:grpSp>
          <p:nvGrpSpPr>
            <p:cNvPr id="26" name="Group 25"/>
            <p:cNvGrpSpPr/>
            <p:nvPr/>
          </p:nvGrpSpPr>
          <p:grpSpPr>
            <a:xfrm rot="10800000">
              <a:off x="3223227" y="3731440"/>
              <a:ext cx="1632500" cy="2243623"/>
              <a:chOff x="704514" y="1257845"/>
              <a:chExt cx="1632500" cy="234044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156013" y="1753715"/>
                <a:ext cx="729502" cy="1844572"/>
              </a:xfrm>
              <a:prstGeom prst="rect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704514" y="1257845"/>
                <a:ext cx="1632500" cy="792580"/>
              </a:xfrm>
              <a:prstGeom prst="triangle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</p:grp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3630872" y="4436731"/>
              <a:ext cx="819889" cy="466195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dirty="0" smtClean="0"/>
                <a:t>1989</a:t>
              </a:r>
              <a:endParaRPr lang="en-US" sz="2560" dirty="0"/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2343356" y="5994072"/>
              <a:ext cx="3500249" cy="536823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b="1" dirty="0" smtClean="0"/>
                <a:t>Best Buddies becomes an official 501(c)(3) nonprofit organization</a:t>
              </a:r>
              <a:endParaRPr lang="en-US" sz="2560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645904" y="1727920"/>
            <a:ext cx="3985770" cy="4726653"/>
            <a:chOff x="4545123" y="519893"/>
            <a:chExt cx="3736659" cy="4431237"/>
          </a:xfrm>
        </p:grpSpPr>
        <p:grpSp>
          <p:nvGrpSpPr>
            <p:cNvPr id="29" name="Group 28"/>
            <p:cNvGrpSpPr/>
            <p:nvPr/>
          </p:nvGrpSpPr>
          <p:grpSpPr>
            <a:xfrm>
              <a:off x="5575252" y="1315567"/>
              <a:ext cx="1632500" cy="2243623"/>
              <a:chOff x="704514" y="1257845"/>
              <a:chExt cx="1632500" cy="23404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156013" y="1753715"/>
                <a:ext cx="729502" cy="1844572"/>
              </a:xfrm>
              <a:prstGeom prst="rect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04514" y="1257845"/>
                <a:ext cx="1632500" cy="792580"/>
              </a:xfrm>
              <a:prstGeom prst="triangle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</p:grp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5989423" y="2592114"/>
              <a:ext cx="819889" cy="466195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dirty="0" smtClean="0"/>
                <a:t>1993</a:t>
              </a:r>
              <a:endParaRPr lang="en-US" sz="2560" dirty="0"/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4545123" y="3583561"/>
              <a:ext cx="3736659" cy="1367569"/>
            </a:xfrm>
            <a:prstGeom prst="rect">
              <a:avLst/>
            </a:prstGeom>
          </p:spPr>
          <p:txBody>
            <a:bodyPr vert="horz" lIns="97536" tIns="48768" rIns="97536" bIns="48768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133" dirty="0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641377" y="519893"/>
              <a:ext cx="3500249" cy="943868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b="1" dirty="0" smtClean="0"/>
                <a:t>Launch of Best Buddies Citizens</a:t>
              </a:r>
              <a:endParaRPr lang="en-US" sz="256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10800000">
            <a:off x="5360471" y="5167992"/>
            <a:ext cx="1741333" cy="2393198"/>
            <a:chOff x="704514" y="1257845"/>
            <a:chExt cx="1632500" cy="2340442"/>
          </a:xfrm>
        </p:grpSpPr>
        <p:sp>
          <p:nvSpPr>
            <p:cNvPr id="36" name="Rectangle 35"/>
            <p:cNvSpPr/>
            <p:nvPr/>
          </p:nvSpPr>
          <p:spPr>
            <a:xfrm>
              <a:off x="1156013" y="1753715"/>
              <a:ext cx="729502" cy="1844572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5793098" y="5985792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1994</a:t>
            </a:r>
            <a:endParaRPr lang="en-US" sz="256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7946753" y="4532929"/>
            <a:ext cx="2310064" cy="385012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33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867763" y="7540914"/>
            <a:ext cx="2904871" cy="107546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Best Buddies Jobs</a:t>
            </a:r>
            <a:endParaRPr lang="en-US" sz="256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7086038" y="2553574"/>
            <a:ext cx="1741333" cy="2450559"/>
            <a:chOff x="704514" y="1257845"/>
            <a:chExt cx="1632500" cy="2308223"/>
          </a:xfrm>
        </p:grpSpPr>
        <p:sp>
          <p:nvSpPr>
            <p:cNvPr id="42" name="Rectangle 41"/>
            <p:cNvSpPr/>
            <p:nvPr/>
          </p:nvSpPr>
          <p:spPr>
            <a:xfrm>
              <a:off x="1156013" y="1753715"/>
              <a:ext cx="729502" cy="1812353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50" name="Content Placeholder 2"/>
          <p:cNvSpPr txBox="1">
            <a:spLocks/>
          </p:cNvSpPr>
          <p:nvPr/>
        </p:nvSpPr>
        <p:spPr>
          <a:xfrm>
            <a:off x="7382676" y="3920896"/>
            <a:ext cx="1118302" cy="76105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1995</a:t>
            </a:r>
            <a:endParaRPr lang="en-US" sz="2560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822656" y="1683738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high school programs</a:t>
            </a:r>
            <a:endParaRPr lang="en-US" sz="2133" dirty="0"/>
          </a:p>
        </p:txBody>
      </p:sp>
      <p:grpSp>
        <p:nvGrpSpPr>
          <p:cNvPr id="44" name="Group 43"/>
          <p:cNvGrpSpPr/>
          <p:nvPr/>
        </p:nvGrpSpPr>
        <p:grpSpPr>
          <a:xfrm rot="10800000">
            <a:off x="8964838" y="5126569"/>
            <a:ext cx="1741333" cy="2393198"/>
            <a:chOff x="704514" y="1257845"/>
            <a:chExt cx="1632500" cy="2340442"/>
          </a:xfrm>
        </p:grpSpPr>
        <p:sp>
          <p:nvSpPr>
            <p:cNvPr id="45" name="Rectangle 44"/>
            <p:cNvSpPr/>
            <p:nvPr/>
          </p:nvSpPr>
          <p:spPr>
            <a:xfrm>
              <a:off x="1156013" y="1753715"/>
              <a:ext cx="729502" cy="1844572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9382269" y="5955584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1996</a:t>
            </a:r>
            <a:endParaRPr lang="en-US" sz="2560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8688874" y="7450064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middle school programs</a:t>
            </a:r>
            <a:endParaRPr lang="en-US" sz="2133" dirty="0"/>
          </a:p>
        </p:txBody>
      </p:sp>
      <p:grpSp>
        <p:nvGrpSpPr>
          <p:cNvPr id="58" name="Group 57"/>
          <p:cNvGrpSpPr/>
          <p:nvPr/>
        </p:nvGrpSpPr>
        <p:grpSpPr>
          <a:xfrm>
            <a:off x="10447911" y="2475425"/>
            <a:ext cx="1741333" cy="2450559"/>
            <a:chOff x="704514" y="1257845"/>
            <a:chExt cx="1632500" cy="2308223"/>
          </a:xfrm>
        </p:grpSpPr>
        <p:sp>
          <p:nvSpPr>
            <p:cNvPr id="59" name="Rectangle 58"/>
            <p:cNvSpPr/>
            <p:nvPr/>
          </p:nvSpPr>
          <p:spPr>
            <a:xfrm>
              <a:off x="1156013" y="1753715"/>
              <a:ext cx="729502" cy="1812353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61" name="Content Placeholder 2"/>
          <p:cNvSpPr txBox="1">
            <a:spLocks/>
          </p:cNvSpPr>
          <p:nvPr/>
        </p:nvSpPr>
        <p:spPr>
          <a:xfrm>
            <a:off x="10759426" y="3920896"/>
            <a:ext cx="1118302" cy="76105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1999</a:t>
            </a:r>
            <a:endParaRPr lang="en-US" sz="2560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0018131" y="1641266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e-Buddies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23651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9481" y="-19472"/>
            <a:ext cx="13045928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grpSp>
        <p:nvGrpSpPr>
          <p:cNvPr id="6" name="Group 5"/>
          <p:cNvGrpSpPr/>
          <p:nvPr/>
        </p:nvGrpSpPr>
        <p:grpSpPr>
          <a:xfrm>
            <a:off x="20563" y="9628728"/>
            <a:ext cx="13004799" cy="103393"/>
            <a:chOff x="1" y="6761406"/>
            <a:chExt cx="12191999" cy="96931"/>
          </a:xfrm>
        </p:grpSpPr>
        <p:sp>
          <p:nvSpPr>
            <p:cNvPr id="7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8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4202888"/>
            <a:ext cx="13004801" cy="1617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57834" y="1364517"/>
            <a:ext cx="2664163" cy="1423116"/>
          </a:xfrm>
          <a:prstGeom prst="rect">
            <a:avLst/>
          </a:prstGeom>
        </p:spPr>
        <p:txBody>
          <a:bodyPr vert="horz" lIns="97536" tIns="48768" rIns="97536" bIns="487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>
                <a:latin typeface="+mj-lt"/>
              </a:rPr>
              <a:t>Best Buddies has participants in all 50 states</a:t>
            </a:r>
          </a:p>
          <a:p>
            <a:pPr marL="0" indent="0" algn="ctr">
              <a:buNone/>
            </a:pPr>
            <a:endParaRPr lang="en-US" sz="2133" dirty="0"/>
          </a:p>
        </p:txBody>
      </p:sp>
      <p:grpSp>
        <p:nvGrpSpPr>
          <p:cNvPr id="47" name="Group 46"/>
          <p:cNvGrpSpPr/>
          <p:nvPr/>
        </p:nvGrpSpPr>
        <p:grpSpPr>
          <a:xfrm>
            <a:off x="342810" y="2553574"/>
            <a:ext cx="1741333" cy="2393198"/>
            <a:chOff x="719430" y="1254183"/>
            <a:chExt cx="1632500" cy="2243623"/>
          </a:xfrm>
        </p:grpSpPr>
        <p:sp>
          <p:nvSpPr>
            <p:cNvPr id="11" name="Rectangle 10"/>
            <p:cNvSpPr/>
            <p:nvPr/>
          </p:nvSpPr>
          <p:spPr>
            <a:xfrm>
              <a:off x="1170929" y="1729540"/>
              <a:ext cx="729502" cy="1768266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19430" y="1254183"/>
              <a:ext cx="1632500" cy="759793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793009" y="3922885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2003</a:t>
            </a:r>
            <a:endParaRPr lang="en-US" sz="2560" dirty="0"/>
          </a:p>
        </p:txBody>
      </p:sp>
      <p:grpSp>
        <p:nvGrpSpPr>
          <p:cNvPr id="53" name="Group 52"/>
          <p:cNvGrpSpPr/>
          <p:nvPr/>
        </p:nvGrpSpPr>
        <p:grpSpPr>
          <a:xfrm>
            <a:off x="817576" y="4282805"/>
            <a:ext cx="3733599" cy="3850996"/>
            <a:chOff x="2343356" y="2920586"/>
            <a:chExt cx="3500249" cy="3610309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2505135" y="2920586"/>
              <a:ext cx="2989449" cy="833418"/>
            </a:xfrm>
            <a:prstGeom prst="rect">
              <a:avLst/>
            </a:prstGeom>
          </p:spPr>
          <p:txBody>
            <a:bodyPr vert="horz" lIns="97536" tIns="48768" rIns="97536" bIns="48768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133" dirty="0"/>
            </a:p>
          </p:txBody>
        </p:sp>
        <p:grpSp>
          <p:nvGrpSpPr>
            <p:cNvPr id="26" name="Group 25"/>
            <p:cNvGrpSpPr/>
            <p:nvPr/>
          </p:nvGrpSpPr>
          <p:grpSpPr>
            <a:xfrm rot="10800000">
              <a:off x="3223227" y="3731440"/>
              <a:ext cx="1632500" cy="2243623"/>
              <a:chOff x="704514" y="1257845"/>
              <a:chExt cx="1632500" cy="234044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156013" y="1753715"/>
                <a:ext cx="729502" cy="1844572"/>
              </a:xfrm>
              <a:prstGeom prst="rect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704514" y="1257845"/>
                <a:ext cx="1632500" cy="792580"/>
              </a:xfrm>
              <a:prstGeom prst="triangle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</p:grp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3630872" y="4436731"/>
              <a:ext cx="819889" cy="466195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dirty="0" smtClean="0"/>
                <a:t>2010</a:t>
              </a:r>
              <a:endParaRPr lang="en-US" sz="2560" dirty="0"/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2343356" y="5994072"/>
              <a:ext cx="3500249" cy="536823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b="1" dirty="0" smtClean="0"/>
                <a:t>Best Buddies has programs in 50 countries around the world</a:t>
              </a:r>
              <a:endParaRPr lang="en-US" sz="2560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645904" y="1764486"/>
            <a:ext cx="3985770" cy="4690087"/>
            <a:chOff x="4545123" y="554174"/>
            <a:chExt cx="3736659" cy="4396956"/>
          </a:xfrm>
        </p:grpSpPr>
        <p:grpSp>
          <p:nvGrpSpPr>
            <p:cNvPr id="29" name="Group 28"/>
            <p:cNvGrpSpPr/>
            <p:nvPr/>
          </p:nvGrpSpPr>
          <p:grpSpPr>
            <a:xfrm>
              <a:off x="5575252" y="1315567"/>
              <a:ext cx="1632500" cy="2243623"/>
              <a:chOff x="704514" y="1257845"/>
              <a:chExt cx="1632500" cy="23404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156013" y="1753715"/>
                <a:ext cx="729502" cy="1844572"/>
              </a:xfrm>
              <a:prstGeom prst="rect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04514" y="1257845"/>
                <a:ext cx="1632500" cy="792580"/>
              </a:xfrm>
              <a:prstGeom prst="triangle">
                <a:avLst/>
              </a:prstGeom>
              <a:solidFill>
                <a:srgbClr val="8FD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</p:grp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5989423" y="2592114"/>
              <a:ext cx="819889" cy="466195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dirty="0" smtClean="0"/>
                <a:t>2011</a:t>
              </a:r>
              <a:endParaRPr lang="en-US" sz="2560" dirty="0"/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4545123" y="3583561"/>
              <a:ext cx="3736659" cy="1367569"/>
            </a:xfrm>
            <a:prstGeom prst="rect">
              <a:avLst/>
            </a:prstGeom>
          </p:spPr>
          <p:txBody>
            <a:bodyPr vert="horz" lIns="97536" tIns="48768" rIns="97536" bIns="48768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133" dirty="0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688195" y="554174"/>
              <a:ext cx="3500249" cy="943868"/>
            </a:xfrm>
            <a:prstGeom prst="rect">
              <a:avLst/>
            </a:prstGeom>
          </p:spPr>
          <p:txBody>
            <a:bodyPr vert="horz" lIns="97536" tIns="48768" rIns="97536" bIns="4876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560" b="1" dirty="0" smtClean="0"/>
                <a:t>Launch of Best Buddies Ambassadors</a:t>
              </a:r>
              <a:endParaRPr lang="en-US" sz="256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10800000">
            <a:off x="5360471" y="5167992"/>
            <a:ext cx="1741333" cy="2393198"/>
            <a:chOff x="704514" y="1257845"/>
            <a:chExt cx="1632500" cy="2340442"/>
          </a:xfrm>
        </p:grpSpPr>
        <p:sp>
          <p:nvSpPr>
            <p:cNvPr id="36" name="Rectangle 35"/>
            <p:cNvSpPr/>
            <p:nvPr/>
          </p:nvSpPr>
          <p:spPr>
            <a:xfrm>
              <a:off x="1156013" y="1753715"/>
              <a:ext cx="729502" cy="1844572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5793098" y="5985792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2012</a:t>
            </a:r>
            <a:endParaRPr lang="en-US" sz="256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7946753" y="4532929"/>
            <a:ext cx="2310064" cy="385012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33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867763" y="7540914"/>
            <a:ext cx="2904871" cy="107546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Best Buddies Promoters</a:t>
            </a:r>
            <a:endParaRPr lang="en-US" sz="256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7086038" y="2553574"/>
            <a:ext cx="1741333" cy="2450559"/>
            <a:chOff x="704514" y="1257845"/>
            <a:chExt cx="1632500" cy="2308223"/>
          </a:xfrm>
        </p:grpSpPr>
        <p:sp>
          <p:nvSpPr>
            <p:cNvPr id="42" name="Rectangle 41"/>
            <p:cNvSpPr/>
            <p:nvPr/>
          </p:nvSpPr>
          <p:spPr>
            <a:xfrm>
              <a:off x="1156013" y="1753715"/>
              <a:ext cx="729502" cy="1812353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50" name="Content Placeholder 2"/>
          <p:cNvSpPr txBox="1">
            <a:spLocks/>
          </p:cNvSpPr>
          <p:nvPr/>
        </p:nvSpPr>
        <p:spPr>
          <a:xfrm>
            <a:off x="7382676" y="3920896"/>
            <a:ext cx="1118302" cy="76105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2016</a:t>
            </a:r>
            <a:endParaRPr lang="en-US" sz="2560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737158" y="1520197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Best Buddies Alumni Association</a:t>
            </a:r>
            <a:endParaRPr lang="en-US" sz="2133" dirty="0"/>
          </a:p>
        </p:txBody>
      </p:sp>
      <p:grpSp>
        <p:nvGrpSpPr>
          <p:cNvPr id="44" name="Group 43"/>
          <p:cNvGrpSpPr/>
          <p:nvPr/>
        </p:nvGrpSpPr>
        <p:grpSpPr>
          <a:xfrm rot="10800000">
            <a:off x="8964838" y="5126569"/>
            <a:ext cx="1741333" cy="2393198"/>
            <a:chOff x="704514" y="1257845"/>
            <a:chExt cx="1632500" cy="2340442"/>
          </a:xfrm>
        </p:grpSpPr>
        <p:sp>
          <p:nvSpPr>
            <p:cNvPr id="45" name="Rectangle 44"/>
            <p:cNvSpPr/>
            <p:nvPr/>
          </p:nvSpPr>
          <p:spPr>
            <a:xfrm>
              <a:off x="1156013" y="1753715"/>
              <a:ext cx="729502" cy="1844572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9382269" y="5955584"/>
            <a:ext cx="874548" cy="49727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2019</a:t>
            </a:r>
            <a:endParaRPr lang="en-US" sz="2560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8512106" y="7450064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Launch of Best Buddies Living</a:t>
            </a:r>
            <a:endParaRPr lang="en-US" sz="2133" dirty="0"/>
          </a:p>
        </p:txBody>
      </p:sp>
      <p:grpSp>
        <p:nvGrpSpPr>
          <p:cNvPr id="58" name="Group 57"/>
          <p:cNvGrpSpPr/>
          <p:nvPr/>
        </p:nvGrpSpPr>
        <p:grpSpPr>
          <a:xfrm>
            <a:off x="10447911" y="2475425"/>
            <a:ext cx="1741333" cy="2450559"/>
            <a:chOff x="704514" y="1257845"/>
            <a:chExt cx="1632500" cy="2308223"/>
          </a:xfrm>
        </p:grpSpPr>
        <p:sp>
          <p:nvSpPr>
            <p:cNvPr id="59" name="Rectangle 58"/>
            <p:cNvSpPr/>
            <p:nvPr/>
          </p:nvSpPr>
          <p:spPr>
            <a:xfrm>
              <a:off x="1156013" y="1753715"/>
              <a:ext cx="729502" cy="1812353"/>
            </a:xfrm>
            <a:prstGeom prst="rect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704514" y="1257845"/>
              <a:ext cx="1632500" cy="792580"/>
            </a:xfrm>
            <a:prstGeom prst="triangle">
              <a:avLst/>
            </a:prstGeom>
            <a:solidFill>
              <a:srgbClr val="8FD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61" name="Content Placeholder 2"/>
          <p:cNvSpPr txBox="1">
            <a:spLocks/>
          </p:cNvSpPr>
          <p:nvPr/>
        </p:nvSpPr>
        <p:spPr>
          <a:xfrm>
            <a:off x="10759426" y="3920896"/>
            <a:ext cx="1118302" cy="761055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dirty="0" smtClean="0"/>
              <a:t>2019</a:t>
            </a:r>
            <a:endParaRPr lang="en-US" sz="2560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9928512" y="1475368"/>
            <a:ext cx="2461656" cy="1111755"/>
          </a:xfrm>
          <a:prstGeom prst="rect">
            <a:avLst/>
          </a:prstGeom>
        </p:spPr>
        <p:txBody>
          <a:bodyPr vert="horz" lIns="97536" tIns="48768" rIns="97536" bIns="4876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60" b="1" dirty="0" smtClean="0"/>
              <a:t>Best Buddies celebrates 30</a:t>
            </a:r>
            <a:r>
              <a:rPr lang="en-US" sz="2560" b="1" baseline="30000" dirty="0" smtClean="0"/>
              <a:t>th</a:t>
            </a:r>
            <a:r>
              <a:rPr lang="en-US" sz="2560" b="1" dirty="0" smtClean="0"/>
              <a:t> Anniversary!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3819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4" t="779" r="3830" b="-833"/>
          <a:stretch/>
        </p:blipFill>
        <p:spPr>
          <a:xfrm>
            <a:off x="0" y="-1"/>
            <a:ext cx="13004800" cy="9817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5638552"/>
            <a:ext cx="1300480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707380"/>
            <a:ext cx="13004800" cy="1463040"/>
          </a:xfrm>
          <a:prstGeom prst="rect">
            <a:avLst/>
          </a:prstGeom>
        </p:spPr>
        <p:txBody>
          <a:bodyPr wrap="square" lIns="254000" tIns="254000" rIns="254000" bIns="254000" anchor="ctr">
            <a:normAutofit fontScale="92500" lnSpcReduction="20000"/>
          </a:bodyPr>
          <a:lstStyle/>
          <a:p>
            <a:pPr algn="ctr"/>
            <a:r>
              <a:rPr lang="en-US" sz="80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Friendship Programs</a:t>
            </a:r>
            <a:endParaRPr lang="en-US" sz="80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 dirty="0">
                <a:solidFill>
                  <a:srgbClr val="FFFFFF"/>
                </a:solidFill>
                <a:latin typeface="Calibri"/>
              </a:rPr>
              <a:t>cc: Squire of </a:t>
            </a:r>
            <a:r>
              <a:rPr lang="en-US" sz="800" b="1" dirty="0" err="1">
                <a:solidFill>
                  <a:srgbClr val="FFFFFF"/>
                </a:solidFill>
                <a:latin typeface="Calibri"/>
              </a:rPr>
              <a:t>Cydonia</a:t>
            </a:r>
            <a:r>
              <a:rPr lang="en-US" sz="800" b="1" dirty="0">
                <a:solidFill>
                  <a:srgbClr val="FFFFFF"/>
                </a:solidFill>
                <a:latin typeface="Calibri"/>
              </a:rPr>
              <a:t> - https://www.flickr.com/photos/71917754@N04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8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0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" y="1503680"/>
            <a:ext cx="13004800" cy="4693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45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Elementary Schools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450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Middle and High Schools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450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Promoters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450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Colleges and Citizens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13278" b="33267"/>
          <a:stretch/>
        </p:blipFill>
        <p:spPr>
          <a:xfrm>
            <a:off x="3453883" y="5054455"/>
            <a:ext cx="6023134" cy="403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50" y="160287"/>
            <a:ext cx="13004800" cy="1463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2260" y="230087"/>
            <a:ext cx="11580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</a:rPr>
              <a:t>Best Buddies </a:t>
            </a:r>
            <a:r>
              <a:rPr lang="en-US" sz="80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</a:rPr>
              <a:t>Friendships</a:t>
            </a:r>
            <a:endParaRPr lang="en-US" sz="80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63" y="9628728"/>
            <a:ext cx="13004799" cy="103393"/>
            <a:chOff x="1" y="6761406"/>
            <a:chExt cx="12191999" cy="96931"/>
          </a:xfrm>
        </p:grpSpPr>
        <p:sp>
          <p:nvSpPr>
            <p:cNvPr id="12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3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14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AAA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450080"/>
            <a:ext cx="12039600" cy="1463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4758958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Zach and Madeline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0161" y="9628728"/>
            <a:ext cx="13035523" cy="119792"/>
            <a:chOff x="1" y="6761406"/>
            <a:chExt cx="12191999" cy="96931"/>
          </a:xfrm>
        </p:grpSpPr>
        <p:sp>
          <p:nvSpPr>
            <p:cNvPr id="7" name="object 5"/>
            <p:cNvSpPr/>
            <p:nvPr/>
          </p:nvSpPr>
          <p:spPr>
            <a:xfrm>
              <a:off x="1" y="6761406"/>
              <a:ext cx="3525294" cy="96931"/>
            </a:xfrm>
            <a:custGeom>
              <a:avLst/>
              <a:gdLst/>
              <a:ahLst/>
              <a:cxnLst/>
              <a:rect l="l" t="t" r="r" b="b"/>
              <a:pathLst>
                <a:path w="3310254" h="109854">
                  <a:moveTo>
                    <a:pt x="0" y="109474"/>
                  </a:moveTo>
                  <a:lnTo>
                    <a:pt x="3310128" y="109474"/>
                  </a:lnTo>
                  <a:lnTo>
                    <a:pt x="33101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FD520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8" name="object 6"/>
            <p:cNvSpPr/>
            <p:nvPr/>
          </p:nvSpPr>
          <p:spPr>
            <a:xfrm>
              <a:off x="3525295" y="6761406"/>
              <a:ext cx="4663328" cy="96931"/>
            </a:xfrm>
            <a:custGeom>
              <a:avLst/>
              <a:gdLst/>
              <a:ahLst/>
              <a:cxnLst/>
              <a:rect l="l" t="t" r="r" b="b"/>
              <a:pathLst>
                <a:path w="3401695" h="109854">
                  <a:moveTo>
                    <a:pt x="0" y="109474"/>
                  </a:moveTo>
                  <a:lnTo>
                    <a:pt x="3401567" y="109474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8FD2C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  <p:sp>
          <p:nvSpPr>
            <p:cNvPr id="9" name="object 7"/>
            <p:cNvSpPr/>
            <p:nvPr/>
          </p:nvSpPr>
          <p:spPr>
            <a:xfrm>
              <a:off x="8188624" y="6761406"/>
              <a:ext cx="4003376" cy="96931"/>
            </a:xfrm>
            <a:custGeom>
              <a:avLst/>
              <a:gdLst/>
              <a:ahLst/>
              <a:cxnLst/>
              <a:rect l="l" t="t" r="r" b="b"/>
              <a:pathLst>
                <a:path w="3361054" h="109854">
                  <a:moveTo>
                    <a:pt x="0" y="109474"/>
                  </a:moveTo>
                  <a:lnTo>
                    <a:pt x="3360928" y="109474"/>
                  </a:lnTo>
                  <a:lnTo>
                    <a:pt x="3360928" y="0"/>
                  </a:lnTo>
                  <a:lnTo>
                    <a:pt x="0" y="0"/>
                  </a:lnTo>
                  <a:lnTo>
                    <a:pt x="0" y="109474"/>
                  </a:lnTo>
                  <a:close/>
                </a:path>
              </a:pathLst>
            </a:custGeom>
            <a:solidFill>
              <a:srgbClr val="F47735"/>
            </a:solidFill>
          </p:spPr>
          <p:txBody>
            <a:bodyPr wrap="square" lIns="0" tIns="0" rIns="0" bIns="0" rtlCol="0"/>
            <a:lstStyle/>
            <a:p>
              <a:endParaRPr sz="1694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06700" y="6143952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Buddy Pair Video Feature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bd49106-80cb-4fb5-bb67-9911e757fb86">
      <UserInfo>
        <DisplayName>Callison Bigham</DisplayName>
        <AccountId>149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2D827B65C8240B167FA357E55F2B6" ma:contentTypeVersion="8" ma:contentTypeDescription="Create a new document." ma:contentTypeScope="" ma:versionID="9fe6994d41c814d67a3eff1ce6a37e39">
  <xsd:schema xmlns:xsd="http://www.w3.org/2001/XMLSchema" xmlns:xs="http://www.w3.org/2001/XMLSchema" xmlns:p="http://schemas.microsoft.com/office/2006/metadata/properties" xmlns:ns2="b8c59b6c-2f77-4ea9-ac12-86e39dfab21f" xmlns:ns3="bbd49106-80cb-4fb5-bb67-9911e757fb86" targetNamespace="http://schemas.microsoft.com/office/2006/metadata/properties" ma:root="true" ma:fieldsID="31dfac80316d7f0a24b9ee56d64e2fdd" ns2:_="" ns3:_="">
    <xsd:import namespace="b8c59b6c-2f77-4ea9-ac12-86e39dfab21f"/>
    <xsd:import namespace="bbd49106-80cb-4fb5-bb67-9911e757fb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59b6c-2f77-4ea9-ac12-86e39dfab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9106-80cb-4fb5-bb67-9911e757fb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32C1C3-1115-4313-91E8-15AA23768306}">
  <ds:schemaRefs>
    <ds:schemaRef ds:uri="http://purl.org/dc/elements/1.1/"/>
    <ds:schemaRef ds:uri="http://schemas.microsoft.com/office/2006/metadata/properties"/>
    <ds:schemaRef ds:uri="bbd49106-80cb-4fb5-bb67-9911e757fb86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8c59b6c-2f77-4ea9-ac12-86e39dfab2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516EF1-A4A7-4FBD-ACED-367C57653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c59b6c-2f77-4ea9-ac12-86e39dfab21f"/>
    <ds:schemaRef ds:uri="bbd49106-80cb-4fb5-bb67-9911e757f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295995-B57C-4897-9031-112CAB764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114312</TotalTime>
  <Words>451</Words>
  <Application>Microsoft Office PowerPoint</Application>
  <PresentationFormat>Custom</PresentationFormat>
  <Paragraphs>78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 Takehara</dc:creator>
  <cp:lastModifiedBy>Margo Takehara</cp:lastModifiedBy>
  <cp:revision>27</cp:revision>
  <dcterms:created xsi:type="dcterms:W3CDTF">2006-08-16T00:00:00Z</dcterms:created>
  <dcterms:modified xsi:type="dcterms:W3CDTF">2020-02-05T22:16:41Z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0x010100DB62D827B65C8240B167FA357E55F2B6</vt:lpwstr>
  </property>
</Properties>
</file>