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58" r:id="rId7"/>
    <p:sldId id="259" r:id="rId8"/>
    <p:sldId id="260" r:id="rId9"/>
    <p:sldId id="281" r:id="rId10"/>
    <p:sldId id="282" r:id="rId11"/>
    <p:sldId id="261" r:id="rId12"/>
    <p:sldId id="262" r:id="rId13"/>
    <p:sldId id="263" r:id="rId14"/>
    <p:sldId id="283" r:id="rId15"/>
    <p:sldId id="266" r:id="rId16"/>
    <p:sldId id="267" r:id="rId17"/>
    <p:sldId id="285" r:id="rId18"/>
    <p:sldId id="286" r:id="rId19"/>
    <p:sldId id="268" r:id="rId20"/>
    <p:sldId id="276" r:id="rId21"/>
    <p:sldId id="280" r:id="rId22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7" autoAdjust="0"/>
    <p:restoredTop sz="94622" autoAdjust="0"/>
  </p:normalViewPr>
  <p:slideViewPr>
    <p:cSldViewPr>
      <p:cViewPr varScale="1">
        <p:scale>
          <a:sx n="50" d="100"/>
          <a:sy n="50" d="100"/>
        </p:scale>
        <p:origin x="11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BA4B-4FE0-46CE-A847-4AD35D3DE627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F53DC-30CC-4224-8FEE-AC54A97C5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the training:</a:t>
            </a:r>
          </a:p>
          <a:p>
            <a:r>
              <a:rPr lang="en-US" baseline="0" dirty="0" smtClean="0"/>
              <a:t>First section: History and Overview of Best Buddies</a:t>
            </a:r>
          </a:p>
          <a:p>
            <a:r>
              <a:rPr lang="en-US" baseline="0" dirty="0" smtClean="0"/>
              <a:t>Second section: Sharing and articulating Best Buddies mission and your own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53DC-30CC-4224-8FEE-AC54A97C5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1080A-9C81-DB49-8D6D-B30FC7862D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5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" y="2835049"/>
            <a:ext cx="11470640" cy="53563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31520" y="9119925"/>
            <a:ext cx="4389120" cy="325120"/>
          </a:xfrm>
          <a:prstGeom prst="rect">
            <a:avLst/>
          </a:prstGeom>
        </p:spPr>
        <p:txBody>
          <a:bodyPr/>
          <a:lstStyle/>
          <a:p>
            <a:pPr defTabSz="650230"/>
            <a:fld id="{916CCA12-DDBA-5048-8456-37DD0C499FB5}" type="datetimeFigureOut">
              <a:rPr lang="en-US" smtClean="0">
                <a:solidFill>
                  <a:prstClr val="black"/>
                </a:solidFill>
              </a:rPr>
              <a:pPr defTabSz="650230"/>
              <a:t>12/20/2019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303030" y="8291198"/>
            <a:ext cx="3121152" cy="1986900"/>
          </a:xfrm>
          <a:prstGeom prst="rect">
            <a:avLst/>
          </a:prstGeom>
        </p:spPr>
        <p:txBody>
          <a:bodyPr/>
          <a:lstStyle/>
          <a:p>
            <a:pPr defTabSz="650230"/>
            <a:fld id="{260E8124-8535-844D-B261-2E572ECB39DD}" type="slidenum">
              <a:rPr lang="en-US" smtClean="0">
                <a:solidFill>
                  <a:prstClr val="black"/>
                </a:solidFill>
              </a:rPr>
              <a:pPr defTabSz="65023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731520" y="9322236"/>
            <a:ext cx="5364480" cy="325120"/>
          </a:xfrm>
          <a:prstGeom prst="rect">
            <a:avLst/>
          </a:prstGeom>
        </p:spPr>
        <p:txBody>
          <a:bodyPr/>
          <a:lstStyle/>
          <a:p>
            <a:pPr defTabSz="65023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866" y="267044"/>
            <a:ext cx="12348679" cy="78628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48868" y="1070603"/>
            <a:ext cx="12348678" cy="444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FontTx/>
              <a:buNone/>
              <a:defRPr sz="2844">
                <a:solidFill>
                  <a:srgbClr val="FFFFFE"/>
                </a:solidFill>
                <a:latin typeface="+mn-lt"/>
              </a:defRPr>
            </a:lvl1pPr>
            <a:lvl2pPr algn="l">
              <a:buFontTx/>
              <a:buNone/>
              <a:defRPr sz="2844">
                <a:solidFill>
                  <a:srgbClr val="FFFFFE"/>
                </a:solidFill>
                <a:latin typeface="+mn-lt"/>
              </a:defRPr>
            </a:lvl2pPr>
            <a:lvl3pPr algn="l">
              <a:buFontTx/>
              <a:buNone/>
              <a:defRPr sz="2844">
                <a:solidFill>
                  <a:srgbClr val="FFFFFE"/>
                </a:solidFill>
                <a:latin typeface="+mn-lt"/>
              </a:defRPr>
            </a:lvl3pPr>
            <a:lvl4pPr algn="l">
              <a:buFontTx/>
              <a:buNone/>
              <a:defRPr sz="2844">
                <a:solidFill>
                  <a:srgbClr val="FFFFFE"/>
                </a:solidFill>
                <a:latin typeface="+mn-lt"/>
              </a:defRPr>
            </a:lvl4pPr>
            <a:lvl5pPr algn="l">
              <a:buFontTx/>
              <a:buNone/>
              <a:defRPr sz="2844">
                <a:solidFill>
                  <a:srgbClr val="FFFFFE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5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7312"/>
            <a:ext cx="13004800" cy="306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Best Buddies Ambassador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925056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Parent Ambassadors</a:t>
            </a:r>
            <a:endParaRPr lang="en-US" sz="93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09600"/>
            <a:ext cx="12039600" cy="146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952649"/>
            <a:ext cx="10972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Best Buddies’ Mission: 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“Best Buddies International is a nonprofit 501(c)(3) organization dedicated to establishing a global volunteer movement that creates opportunities for one-to-one friendships, integrated employment, leadership development, and inclusive living for individuals with intellectual and developmental disabilities.”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7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604"/>
            <a:ext cx="130048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300480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Writing a Mission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703056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US" sz="5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5147608"/>
            <a:ext cx="1066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As a parent, what is your mission? How does your mission as a parent overlap or coincide with Best Buddies’ mission?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5680"/>
          <a:stretch/>
        </p:blipFill>
        <p:spPr>
          <a:xfrm>
            <a:off x="5080" y="5080"/>
            <a:ext cx="13030200" cy="9748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35280" cy="9768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6500" y="218440"/>
            <a:ext cx="10591800" cy="14478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Writing Your Mission Statement: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800" y="2362200"/>
            <a:ext cx="11582400" cy="634492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is your “calling, aim, ambition”?</a:t>
            </a: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do you hope to accomplish in your community?</a:t>
            </a: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How can identifying your mission keep you on track with meeting your goal?</a:t>
            </a: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How can identifying your mission allow you to inform others?</a:t>
            </a: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is the main piece of information you want your audience to take away?</a:t>
            </a: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86591" y="3201933"/>
            <a:ext cx="12030529" cy="2737583"/>
          </a:xfrm>
        </p:spPr>
        <p:txBody>
          <a:bodyPr>
            <a:normAutofit/>
          </a:bodyPr>
          <a:lstStyle/>
          <a:p>
            <a:pPr algn="ctr"/>
            <a:r>
              <a:rPr lang="en-US" sz="6827" dirty="0"/>
              <a:t>Shaping Your Message and Preparing Talking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Conversational advocacy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6" name="Rectangle 5"/>
          <p:cNvSpPr/>
          <p:nvPr/>
        </p:nvSpPr>
        <p:spPr>
          <a:xfrm>
            <a:off x="3251200" y="4417188"/>
            <a:ext cx="65024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60" dirty="0"/>
              <a:t>Shaping Your Message and Preparing Talking Points</a:t>
            </a:r>
          </a:p>
        </p:txBody>
      </p:sp>
      <p:pic>
        <p:nvPicPr>
          <p:cNvPr id="24578" name="Picture 2" descr="http://1.bp.blogspot.com/-cj2lNK5NmiI/VQUQywHGCdI/AAAAAAAAD-c/1yB1JPJLKGo/s1600/talking-poi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4" y="1001547"/>
            <a:ext cx="12884756" cy="77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04" y="8945404"/>
            <a:ext cx="13004800" cy="9678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 defTabSz="975345"/>
            <a:endParaRPr lang="en-US" sz="5689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306832"/>
            <a:ext cx="11963400" cy="1479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12800" y="375920"/>
            <a:ext cx="13004800" cy="13411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88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How to Write a Speech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1824736"/>
            <a:ext cx="12435840" cy="40650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b="1" dirty="0" smtClean="0">
                <a:solidFill>
                  <a:srgbClr val="FFFFFF"/>
                </a:solidFill>
                <a:latin typeface="Calibri"/>
              </a:rPr>
              <a:t>Intro: </a:t>
            </a:r>
            <a:r>
              <a:rPr lang="en-US" sz="3500" b="0" dirty="0" smtClean="0">
                <a:solidFill>
                  <a:srgbClr val="FFFFFF"/>
                </a:solidFill>
                <a:latin typeface="Calibri"/>
              </a:rPr>
              <a:t>Who are you? What is your connection to Best Buddies and why do you want to share?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b="1" dirty="0" smtClean="0">
                <a:solidFill>
                  <a:srgbClr val="FFFFFF"/>
                </a:solidFill>
                <a:latin typeface="Calibri"/>
              </a:rPr>
              <a:t>Body: </a:t>
            </a:r>
            <a:r>
              <a:rPr lang="en-US" sz="3500" dirty="0" smtClean="0">
                <a:solidFill>
                  <a:srgbClr val="FFFFFF"/>
                </a:solidFill>
                <a:latin typeface="Calibri"/>
              </a:rPr>
              <a:t>Share your mission. Give your audience some background information about why your mission is important—personal stories and experiences, statistics, etc.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b="1" dirty="0" smtClean="0">
                <a:solidFill>
                  <a:srgbClr val="FFFFFF"/>
                </a:solidFill>
                <a:latin typeface="Calibri"/>
              </a:rPr>
              <a:t>Conclusion: </a:t>
            </a:r>
            <a:r>
              <a:rPr lang="en-US" sz="3500" dirty="0" smtClean="0">
                <a:solidFill>
                  <a:srgbClr val="FFFFFF"/>
                </a:solidFill>
                <a:latin typeface="Calibri"/>
              </a:rPr>
              <a:t>Include a “call to action”—now that your audience has connected with your mission, what do you want them to do?</a:t>
            </a:r>
            <a:endParaRPr lang="en-US" sz="3500" b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1"/>
          <a:stretch/>
        </p:blipFill>
        <p:spPr>
          <a:xfrm>
            <a:off x="3423920" y="6287012"/>
            <a:ext cx="6375400" cy="3069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6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Speech Presentations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4985"/>
          <a:stretch/>
        </p:blipFill>
        <p:spPr>
          <a:xfrm>
            <a:off x="-15240" y="10160"/>
            <a:ext cx="12954000" cy="9784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8928"/>
            <a:ext cx="13004800" cy="2414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518656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Group Picture!</a:t>
            </a:r>
          </a:p>
        </p:txBody>
      </p:sp>
    </p:spTree>
    <p:extLst>
      <p:ext uri="{BB962C8B-B14F-4D97-AF65-F5344CB8AC3E}">
        <p14:creationId xmlns:p14="http://schemas.microsoft.com/office/powerpoint/2010/main" val="234660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1600" y="0"/>
            <a:ext cx="131064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3715512"/>
            <a:ext cx="13106400" cy="3090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2080" y="4315714"/>
            <a:ext cx="13004800" cy="18897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4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Training Overview</a:t>
            </a:r>
            <a:endParaRPr lang="en-US" sz="124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0616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US" sz="5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4177792"/>
            <a:ext cx="13004800" cy="1398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4343400"/>
            <a:ext cx="13004800" cy="2044192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6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Icebreaker: Let’s Get to Know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ach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ther</a:t>
            </a:r>
            <a:endParaRPr lang="en-US" sz="6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83" y="6075402"/>
            <a:ext cx="10437154" cy="2763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711" y="6499352"/>
            <a:ext cx="100953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your connection to Best Buddies?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(How long has your family been involved with Best Buddies, what programs are you involved in, etc.)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0" y="0"/>
            <a:ext cx="131064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04488"/>
            <a:ext cx="11582400" cy="194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92880"/>
            <a:ext cx="13004800" cy="17678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Best Buddies History</a:t>
            </a:r>
            <a:endParaRPr lang="en-US" sz="96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6054" y="0"/>
            <a:ext cx="13045928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6" name="Group 5"/>
          <p:cNvGrpSpPr/>
          <p:nvPr/>
        </p:nvGrpSpPr>
        <p:grpSpPr>
          <a:xfrm>
            <a:off x="20563" y="9628728"/>
            <a:ext cx="13004799" cy="103393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4202888"/>
            <a:ext cx="13004801" cy="1617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01798" y="1181504"/>
            <a:ext cx="2664163" cy="1423116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>
                <a:latin typeface="+mj-lt"/>
              </a:rPr>
              <a:t>First chapter founded at Georgetown University</a:t>
            </a:r>
          </a:p>
          <a:p>
            <a:pPr marL="0" indent="0" algn="ctr">
              <a:buNone/>
            </a:pPr>
            <a:endParaRPr lang="en-US" sz="2133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2810" y="2553574"/>
            <a:ext cx="1741333" cy="2393198"/>
            <a:chOff x="719430" y="1254183"/>
            <a:chExt cx="1632500" cy="2243623"/>
          </a:xfrm>
        </p:grpSpPr>
        <p:sp>
          <p:nvSpPr>
            <p:cNvPr id="11" name="Rectangle 10"/>
            <p:cNvSpPr/>
            <p:nvPr/>
          </p:nvSpPr>
          <p:spPr>
            <a:xfrm>
              <a:off x="1170929" y="1729540"/>
              <a:ext cx="729502" cy="1768266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19430" y="1254183"/>
              <a:ext cx="1632500" cy="759793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93009" y="3922885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1987</a:t>
            </a:r>
            <a:endParaRPr lang="en-US" sz="256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17576" y="4282805"/>
            <a:ext cx="3733599" cy="3850996"/>
            <a:chOff x="2343356" y="2920586"/>
            <a:chExt cx="3500249" cy="3610309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505135" y="2920586"/>
              <a:ext cx="2989449" cy="833418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grpSp>
          <p:nvGrpSpPr>
            <p:cNvPr id="26" name="Group 25"/>
            <p:cNvGrpSpPr/>
            <p:nvPr/>
          </p:nvGrpSpPr>
          <p:grpSpPr>
            <a:xfrm rot="10800000">
              <a:off x="3223227" y="3731440"/>
              <a:ext cx="1632500" cy="2243623"/>
              <a:chOff x="704514" y="1257845"/>
              <a:chExt cx="1632500" cy="23404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630872" y="4436731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1989</a:t>
              </a:r>
              <a:endParaRPr lang="en-US" sz="2560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343356" y="5994072"/>
              <a:ext cx="3500249" cy="536823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Best Buddies becomes an official 501(c)(3) nonprofit organization</a:t>
              </a:r>
              <a:endParaRPr lang="en-US" sz="256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45904" y="1727920"/>
            <a:ext cx="3985770" cy="4726653"/>
            <a:chOff x="4545123" y="519893"/>
            <a:chExt cx="3736659" cy="4431237"/>
          </a:xfrm>
        </p:grpSpPr>
        <p:grpSp>
          <p:nvGrpSpPr>
            <p:cNvPr id="29" name="Group 28"/>
            <p:cNvGrpSpPr/>
            <p:nvPr/>
          </p:nvGrpSpPr>
          <p:grpSpPr>
            <a:xfrm>
              <a:off x="5575252" y="1315567"/>
              <a:ext cx="1632500" cy="2243623"/>
              <a:chOff x="704514" y="1257845"/>
              <a:chExt cx="1632500" cy="234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989423" y="2592114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1993</a:t>
              </a:r>
              <a:endParaRPr lang="en-US" sz="256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545123" y="3583561"/>
              <a:ext cx="3736659" cy="1367569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641377" y="519893"/>
              <a:ext cx="3500249" cy="943868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Launch of Best Buddies Citizens</a:t>
              </a:r>
              <a:endParaRPr lang="en-US" sz="256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5360471" y="5167992"/>
            <a:ext cx="1741333" cy="2393198"/>
            <a:chOff x="704514" y="1257845"/>
            <a:chExt cx="1632500" cy="2340442"/>
          </a:xfrm>
        </p:grpSpPr>
        <p:sp>
          <p:nvSpPr>
            <p:cNvPr id="36" name="Rectangle 35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5793098" y="5985792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1994</a:t>
            </a:r>
            <a:endParaRPr lang="en-US" sz="256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946753" y="4532929"/>
            <a:ext cx="2310064" cy="385012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33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867763" y="7540914"/>
            <a:ext cx="2904871" cy="107546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Jobs</a:t>
            </a:r>
            <a:endParaRPr lang="en-US" sz="256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86038" y="2553574"/>
            <a:ext cx="1741333" cy="2450559"/>
            <a:chOff x="704514" y="1257845"/>
            <a:chExt cx="1632500" cy="2308223"/>
          </a:xfrm>
        </p:grpSpPr>
        <p:sp>
          <p:nvSpPr>
            <p:cNvPr id="42" name="Rectangle 41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738267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1995</a:t>
            </a:r>
            <a:endParaRPr lang="en-US" sz="256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822656" y="1683738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high school programs</a:t>
            </a:r>
            <a:endParaRPr lang="en-US" sz="2133" dirty="0"/>
          </a:p>
        </p:txBody>
      </p:sp>
      <p:grpSp>
        <p:nvGrpSpPr>
          <p:cNvPr id="44" name="Group 43"/>
          <p:cNvGrpSpPr/>
          <p:nvPr/>
        </p:nvGrpSpPr>
        <p:grpSpPr>
          <a:xfrm rot="10800000">
            <a:off x="8964838" y="5126569"/>
            <a:ext cx="1741333" cy="2393198"/>
            <a:chOff x="704514" y="1257845"/>
            <a:chExt cx="1632500" cy="2340442"/>
          </a:xfrm>
        </p:grpSpPr>
        <p:sp>
          <p:nvSpPr>
            <p:cNvPr id="45" name="Rectangle 44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9382269" y="5955584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1996</a:t>
            </a:r>
            <a:endParaRPr lang="en-US" sz="256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688874" y="7450064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middle school programs</a:t>
            </a:r>
            <a:endParaRPr lang="en-US" sz="2133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447911" y="2475425"/>
            <a:ext cx="1741333" cy="2450559"/>
            <a:chOff x="704514" y="1257845"/>
            <a:chExt cx="1632500" cy="2308223"/>
          </a:xfrm>
        </p:grpSpPr>
        <p:sp>
          <p:nvSpPr>
            <p:cNvPr id="59" name="Rectangle 58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1075942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1999</a:t>
            </a:r>
            <a:endParaRPr lang="en-US" sz="256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0018131" y="1641266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e-Buddies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365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481" y="-19472"/>
            <a:ext cx="13045928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6" name="Group 5"/>
          <p:cNvGrpSpPr/>
          <p:nvPr/>
        </p:nvGrpSpPr>
        <p:grpSpPr>
          <a:xfrm>
            <a:off x="20563" y="9628728"/>
            <a:ext cx="13004799" cy="103393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4202888"/>
            <a:ext cx="13004801" cy="1617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57834" y="1364517"/>
            <a:ext cx="2664163" cy="1423116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>
                <a:latin typeface="+mj-lt"/>
              </a:rPr>
              <a:t>Best Buddies has participants in all 50 states</a:t>
            </a:r>
          </a:p>
          <a:p>
            <a:pPr marL="0" indent="0" algn="ctr">
              <a:buNone/>
            </a:pPr>
            <a:endParaRPr lang="en-US" sz="2133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2810" y="2553574"/>
            <a:ext cx="1741333" cy="2393198"/>
            <a:chOff x="719430" y="1254183"/>
            <a:chExt cx="1632500" cy="2243623"/>
          </a:xfrm>
        </p:grpSpPr>
        <p:sp>
          <p:nvSpPr>
            <p:cNvPr id="11" name="Rectangle 10"/>
            <p:cNvSpPr/>
            <p:nvPr/>
          </p:nvSpPr>
          <p:spPr>
            <a:xfrm>
              <a:off x="1170929" y="1729540"/>
              <a:ext cx="729502" cy="1768266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19430" y="1254183"/>
              <a:ext cx="1632500" cy="759793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93009" y="3922885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2003</a:t>
            </a:r>
            <a:endParaRPr lang="en-US" sz="256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17576" y="4282805"/>
            <a:ext cx="3733599" cy="3850996"/>
            <a:chOff x="2343356" y="2920586"/>
            <a:chExt cx="3500249" cy="3610309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505135" y="2920586"/>
              <a:ext cx="2989449" cy="833418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grpSp>
          <p:nvGrpSpPr>
            <p:cNvPr id="26" name="Group 25"/>
            <p:cNvGrpSpPr/>
            <p:nvPr/>
          </p:nvGrpSpPr>
          <p:grpSpPr>
            <a:xfrm rot="10800000">
              <a:off x="3223227" y="3731440"/>
              <a:ext cx="1632500" cy="2243623"/>
              <a:chOff x="704514" y="1257845"/>
              <a:chExt cx="1632500" cy="23404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630872" y="4436731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2010</a:t>
              </a:r>
              <a:endParaRPr lang="en-US" sz="2560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343356" y="5994072"/>
              <a:ext cx="3500249" cy="536823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Best Buddies has programs in 50 countries around the world</a:t>
              </a:r>
              <a:endParaRPr lang="en-US" sz="256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45904" y="1764486"/>
            <a:ext cx="3985770" cy="4690087"/>
            <a:chOff x="4545123" y="554174"/>
            <a:chExt cx="3736659" cy="4396956"/>
          </a:xfrm>
        </p:grpSpPr>
        <p:grpSp>
          <p:nvGrpSpPr>
            <p:cNvPr id="29" name="Group 28"/>
            <p:cNvGrpSpPr/>
            <p:nvPr/>
          </p:nvGrpSpPr>
          <p:grpSpPr>
            <a:xfrm>
              <a:off x="5575252" y="1315567"/>
              <a:ext cx="1632500" cy="2243623"/>
              <a:chOff x="704514" y="1257845"/>
              <a:chExt cx="1632500" cy="234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989423" y="2592114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2011</a:t>
              </a:r>
              <a:endParaRPr lang="en-US" sz="256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545123" y="3583561"/>
              <a:ext cx="3736659" cy="1367569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688195" y="554174"/>
              <a:ext cx="3500249" cy="943868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Launch of Best Buddies Ambassadors</a:t>
              </a:r>
              <a:endParaRPr lang="en-US" sz="256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5360471" y="5167992"/>
            <a:ext cx="1741333" cy="2393198"/>
            <a:chOff x="704514" y="1257845"/>
            <a:chExt cx="1632500" cy="2340442"/>
          </a:xfrm>
        </p:grpSpPr>
        <p:sp>
          <p:nvSpPr>
            <p:cNvPr id="36" name="Rectangle 35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5793098" y="5985792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2012</a:t>
            </a:r>
            <a:endParaRPr lang="en-US" sz="256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946753" y="4532929"/>
            <a:ext cx="2310064" cy="385012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33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867763" y="7540914"/>
            <a:ext cx="2904871" cy="107546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Promoters</a:t>
            </a:r>
            <a:endParaRPr lang="en-US" sz="256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86038" y="2553574"/>
            <a:ext cx="1741333" cy="2450559"/>
            <a:chOff x="704514" y="1257845"/>
            <a:chExt cx="1632500" cy="2308223"/>
          </a:xfrm>
        </p:grpSpPr>
        <p:sp>
          <p:nvSpPr>
            <p:cNvPr id="42" name="Rectangle 41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738267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2016</a:t>
            </a:r>
            <a:endParaRPr lang="en-US" sz="256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737158" y="1520197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Alumni Association</a:t>
            </a:r>
            <a:endParaRPr lang="en-US" sz="2133" dirty="0"/>
          </a:p>
        </p:txBody>
      </p:sp>
      <p:grpSp>
        <p:nvGrpSpPr>
          <p:cNvPr id="44" name="Group 43"/>
          <p:cNvGrpSpPr/>
          <p:nvPr/>
        </p:nvGrpSpPr>
        <p:grpSpPr>
          <a:xfrm rot="10800000">
            <a:off x="8964838" y="5126569"/>
            <a:ext cx="1741333" cy="2393198"/>
            <a:chOff x="704514" y="1257845"/>
            <a:chExt cx="1632500" cy="2340442"/>
          </a:xfrm>
        </p:grpSpPr>
        <p:sp>
          <p:nvSpPr>
            <p:cNvPr id="45" name="Rectangle 44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9382269" y="5955584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2019</a:t>
            </a:r>
            <a:endParaRPr lang="en-US" sz="256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512106" y="7450064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Living</a:t>
            </a:r>
            <a:endParaRPr lang="en-US" sz="2133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447911" y="2475425"/>
            <a:ext cx="1741333" cy="2450559"/>
            <a:chOff x="704514" y="1257845"/>
            <a:chExt cx="1632500" cy="2308223"/>
          </a:xfrm>
        </p:grpSpPr>
        <p:sp>
          <p:nvSpPr>
            <p:cNvPr id="59" name="Rectangle 58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1075942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2019</a:t>
            </a:r>
            <a:endParaRPr lang="en-US" sz="256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928512" y="1475368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Best Buddies celebrates 30</a:t>
            </a:r>
            <a:r>
              <a:rPr lang="en-US" sz="2560" b="1" baseline="30000" dirty="0" smtClean="0"/>
              <a:t>th</a:t>
            </a:r>
            <a:r>
              <a:rPr lang="en-US" sz="2560" b="1" dirty="0" smtClean="0"/>
              <a:t> Anniversary!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819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4" t="779" r="3830" b="-833"/>
          <a:stretch/>
        </p:blipFill>
        <p:spPr>
          <a:xfrm>
            <a:off x="0" y="-1"/>
            <a:ext cx="13004800" cy="9817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638552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073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Best Buddies in Indiana</a:t>
            </a:r>
            <a:endParaRPr lang="en-US" sz="8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Squire of Cydonia - https://www.flickr.com/photos/71917754@N04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" y="1503680"/>
            <a:ext cx="13004800" cy="4693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First chapter in Indiana was University of Notre Dame (1994)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State office opened in 2002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Indiana currently includes all programs with the exception of the brand-new Best Buddies Living</a:t>
            </a:r>
            <a:endParaRPr lang="en-US" sz="45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3278" b="33267"/>
          <a:stretch/>
        </p:blipFill>
        <p:spPr>
          <a:xfrm>
            <a:off x="3490833" y="5641340"/>
            <a:ext cx="6023134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2" y="130790"/>
            <a:ext cx="13004800" cy="146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2261" y="73640"/>
            <a:ext cx="115802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</a:rPr>
              <a:t>Best Buddies in Indiana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00"/>
                    </a14:imgEffect>
                    <a14:imgEffect>
                      <a14:saturation sat="12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91"/>
          <a:stretch/>
        </p:blipFill>
        <p:spPr>
          <a:xfrm>
            <a:off x="25400" y="-36633"/>
            <a:ext cx="12979400" cy="9744513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29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Goals</a:t>
            </a:r>
            <a:endParaRPr lang="en-US" sz="72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600" y="4343400"/>
            <a:ext cx="106045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0" y="4343400"/>
            <a:ext cx="10452100" cy="4572000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do you want others to know about Best Buddies?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do you hope to accomplish if you have a platform to tell people about Best Buddies?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Why are you, as a parent, such a strong advocate?</a:t>
            </a:r>
            <a:endParaRPr lang="en-US" sz="72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ЕленАндреа - https://www.flickr.com/photos/14901566@N07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ctur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d49106-80cb-4fb5-bb67-9911e757fb86">
      <UserInfo>
        <DisplayName>Callison Bigham</DisplayName>
        <AccountId>149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2D827B65C8240B167FA357E55F2B6" ma:contentTypeVersion="8" ma:contentTypeDescription="Create a new document." ma:contentTypeScope="" ma:versionID="9fe6994d41c814d67a3eff1ce6a37e39">
  <xsd:schema xmlns:xsd="http://www.w3.org/2001/XMLSchema" xmlns:xs="http://www.w3.org/2001/XMLSchema" xmlns:p="http://schemas.microsoft.com/office/2006/metadata/properties" xmlns:ns2="b8c59b6c-2f77-4ea9-ac12-86e39dfab21f" xmlns:ns3="bbd49106-80cb-4fb5-bb67-9911e757fb86" targetNamespace="http://schemas.microsoft.com/office/2006/metadata/properties" ma:root="true" ma:fieldsID="31dfac80316d7f0a24b9ee56d64e2fdd" ns2:_="" ns3:_="">
    <xsd:import namespace="b8c59b6c-2f77-4ea9-ac12-86e39dfab21f"/>
    <xsd:import namespace="bbd49106-80cb-4fb5-bb67-9911e757f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59b6c-2f77-4ea9-ac12-86e39dfab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9106-80cb-4fb5-bb67-9911e757fb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2C1C3-1115-4313-91E8-15AA2376830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bd49106-80cb-4fb5-bb67-9911e757fb86"/>
    <ds:schemaRef ds:uri="b8c59b6c-2f77-4ea9-ac12-86e39dfab21f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516EF1-A4A7-4FBD-ACED-367C57653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59b6c-2f77-4ea9-ac12-86e39dfab21f"/>
    <ds:schemaRef ds:uri="bbd49106-80cb-4fb5-bb67-9911e757f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95995-B57C-4897-9031-112CAB764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69283</TotalTime>
  <Words>516</Words>
  <Application>Microsoft Office PowerPoint</Application>
  <PresentationFormat>Custom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Picture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Conversational advocacy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Brydon</dc:creator>
  <cp:lastModifiedBy>owner</cp:lastModifiedBy>
  <cp:revision>22</cp:revision>
  <dcterms:created xsi:type="dcterms:W3CDTF">2006-08-16T00:00:00Z</dcterms:created>
  <dcterms:modified xsi:type="dcterms:W3CDTF">2019-12-20T14:24:45Z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0x010100DB62D827B65C8240B167FA357E55F2B6</vt:lpwstr>
  </property>
</Properties>
</file>