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notesSlides/notesSlide11.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317" r:id="rId5"/>
    <p:sldId id="326" r:id="rId6"/>
    <p:sldId id="327" r:id="rId7"/>
    <p:sldId id="328" r:id="rId8"/>
    <p:sldId id="329" r:id="rId9"/>
    <p:sldId id="330" r:id="rId10"/>
    <p:sldId id="331" r:id="rId11"/>
    <p:sldId id="336" r:id="rId12"/>
    <p:sldId id="323" r:id="rId13"/>
    <p:sldId id="319" r:id="rId14"/>
    <p:sldId id="291" r:id="rId15"/>
    <p:sldId id="332" r:id="rId16"/>
    <p:sldId id="333" r:id="rId17"/>
    <p:sldId id="334" r:id="rId18"/>
    <p:sldId id="335" r:id="rId19"/>
    <p:sldId id="276" r:id="rId20"/>
    <p:sldId id="30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3F98"/>
    <a:srgbClr val="8FD1C5"/>
    <a:srgbClr val="9395C8"/>
    <a:srgbClr val="AAD4FF"/>
    <a:srgbClr val="F47735"/>
    <a:srgbClr val="FFD520"/>
    <a:srgbClr val="8FD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44" autoAdjust="0"/>
    <p:restoredTop sz="79529" autoAdjust="0"/>
  </p:normalViewPr>
  <p:slideViewPr>
    <p:cSldViewPr snapToGrid="0">
      <p:cViewPr varScale="1">
        <p:scale>
          <a:sx n="52" d="100"/>
          <a:sy n="52" d="100"/>
        </p:scale>
        <p:origin x="126" y="66"/>
      </p:cViewPr>
      <p:guideLst/>
    </p:cSldViewPr>
  </p:slideViewPr>
  <p:notesTextViewPr>
    <p:cViewPr>
      <p:scale>
        <a:sx n="140" d="100"/>
        <a:sy n="140" d="100"/>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2A43EB-F694-4465-B88F-6EC991C93456}" type="datetimeFigureOut">
              <a:rPr lang="en-US" smtClean="0"/>
              <a:t>2/15/2019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F5DBD3-B04B-40B5-9174-5B4166A9DB3E}" type="slidenum">
              <a:rPr lang="en-US" smtClean="0"/>
              <a:t>‹#›</a:t>
            </a:fld>
            <a:endParaRPr lang="en-US"/>
          </a:p>
        </p:txBody>
      </p:sp>
    </p:spTree>
    <p:extLst>
      <p:ext uri="{BB962C8B-B14F-4D97-AF65-F5344CB8AC3E}">
        <p14:creationId xmlns:p14="http://schemas.microsoft.com/office/powerpoint/2010/main" val="206640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Transitioning</a:t>
            </a:r>
            <a:r>
              <a:rPr lang="en-US" baseline="0" dirty="0" smtClean="0"/>
              <a:t> from HS is a HUGE adjustment for everyone. There are many options for students but this can be an especially anxious time for individuals with disabilities and their families. Individuals with disabilities, in the school system, go from having monthly (or more) meetings to discuss the progress and struggles with numerous support staff to all of a sudden NOTHING, as soon as the individuals ages out. </a:t>
            </a:r>
          </a:p>
          <a:p>
            <a:endParaRPr lang="en-US" baseline="0" dirty="0" smtClean="0"/>
          </a:p>
          <a:p>
            <a:r>
              <a:rPr lang="en-US" baseline="0" dirty="0" smtClean="0"/>
              <a:t>The transition process truly begins once they enter HS and when they are considering diploma options. So the sooner you begin the conversation – THE BETTER!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2</a:t>
            </a:fld>
            <a:endParaRPr lang="en-US"/>
          </a:p>
        </p:txBody>
      </p:sp>
    </p:spTree>
    <p:extLst>
      <p:ext uri="{BB962C8B-B14F-4D97-AF65-F5344CB8AC3E}">
        <p14:creationId xmlns:p14="http://schemas.microsoft.com/office/powerpoint/2010/main" val="2433478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to your classmates both with and without IDD about their plans after HS. Encourage them to get involved in a post-secondary program or connect with their local VR office. Just like you are preparing to leave HS, encourage the conversation with your buddy as well.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13</a:t>
            </a:fld>
            <a:endParaRPr lang="en-US"/>
          </a:p>
        </p:txBody>
      </p:sp>
    </p:spTree>
    <p:extLst>
      <p:ext uri="{BB962C8B-B14F-4D97-AF65-F5344CB8AC3E}">
        <p14:creationId xmlns:p14="http://schemas.microsoft.com/office/powerpoint/2010/main" val="252088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with</a:t>
            </a:r>
            <a:r>
              <a:rPr lang="en-US" baseline="0" dirty="0" smtClean="0"/>
              <a:t> your parents the Jobs program and ask them if they could hire someone with IDD within their business. We are always looking to meet with new businesses to educate them on hiring people with IDD.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14</a:t>
            </a:fld>
            <a:endParaRPr lang="en-US"/>
          </a:p>
        </p:txBody>
      </p:sp>
    </p:spTree>
    <p:extLst>
      <p:ext uri="{BB962C8B-B14F-4D97-AF65-F5344CB8AC3E}">
        <p14:creationId xmlns:p14="http://schemas.microsoft.com/office/powerpoint/2010/main" val="24125174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office currently doesn’t have the Jobs program, support your local Friendship Walk to help raise money to launch the program. Even if your area does have the program, we are looking to expand and hire additional staff members to help support more participants. Every dollar helps!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15</a:t>
            </a:fld>
            <a:endParaRPr lang="en-US"/>
          </a:p>
        </p:txBody>
      </p:sp>
    </p:spTree>
    <p:extLst>
      <p:ext uri="{BB962C8B-B14F-4D97-AF65-F5344CB8AC3E}">
        <p14:creationId xmlns:p14="http://schemas.microsoft.com/office/powerpoint/2010/main" val="10850995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would like to open it up</a:t>
            </a:r>
            <a:r>
              <a:rPr lang="en-US" baseline="0" dirty="0"/>
              <a:t> for some safe Q &amp; A? </a:t>
            </a:r>
          </a:p>
          <a:p>
            <a:endParaRPr lang="en-US" baseline="0" dirty="0"/>
          </a:p>
          <a:p>
            <a:endParaRPr lang="en-US" baseline="0" dirty="0"/>
          </a:p>
          <a:p>
            <a:r>
              <a:rPr lang="en-US" baseline="0" dirty="0"/>
              <a:t>Are we all feeling more comfortable, more equipped to work alongside someone who might be different from us? Are we feeling inclusive? Like we belong?</a:t>
            </a:r>
          </a:p>
          <a:p>
            <a:endParaRPr lang="en-US" baseline="0" dirty="0"/>
          </a:p>
          <a:p>
            <a:r>
              <a:rPr lang="en-US" i="1" baseline="0" dirty="0"/>
              <a:t>Option at this point: Pass out notecards and collect them at the end for safe anonymous questions</a:t>
            </a:r>
            <a:endParaRPr lang="en-US" i="1" dirty="0"/>
          </a:p>
        </p:txBody>
      </p:sp>
      <p:sp>
        <p:nvSpPr>
          <p:cNvPr id="4" name="Slide Number Placeholder 3"/>
          <p:cNvSpPr>
            <a:spLocks noGrp="1"/>
          </p:cNvSpPr>
          <p:nvPr>
            <p:ph type="sldNum" sz="quarter" idx="10"/>
          </p:nvPr>
        </p:nvSpPr>
        <p:spPr/>
        <p:txBody>
          <a:bodyPr/>
          <a:lstStyle/>
          <a:p>
            <a:fld id="{F698FAB8-6A34-45C7-9A52-5BD77DA36B3A}" type="slidenum">
              <a:rPr lang="en-US" smtClean="0"/>
              <a:t>16</a:t>
            </a:fld>
            <a:endParaRPr lang="en-US"/>
          </a:p>
        </p:txBody>
      </p:sp>
    </p:spTree>
    <p:extLst>
      <p:ext uri="{BB962C8B-B14F-4D97-AF65-F5344CB8AC3E}">
        <p14:creationId xmlns:p14="http://schemas.microsoft.com/office/powerpoint/2010/main" val="11541655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Insert</a:t>
            </a:r>
            <a:r>
              <a:rPr lang="en-US" baseline="0" dirty="0"/>
              <a:t> your contact information to this slide. </a:t>
            </a:r>
            <a:endParaRPr lang="en-US" dirty="0"/>
          </a:p>
        </p:txBody>
      </p:sp>
      <p:sp>
        <p:nvSpPr>
          <p:cNvPr id="4" name="Slide Number Placeholder 3"/>
          <p:cNvSpPr>
            <a:spLocks noGrp="1"/>
          </p:cNvSpPr>
          <p:nvPr>
            <p:ph type="sldNum" sz="quarter" idx="10"/>
          </p:nvPr>
        </p:nvSpPr>
        <p:spPr/>
        <p:txBody>
          <a:bodyPr/>
          <a:lstStyle/>
          <a:p>
            <a:fld id="{C6F5DBD3-B04B-40B5-9174-5B4166A9DB3E}" type="slidenum">
              <a:rPr lang="en-US" smtClean="0"/>
              <a:t>17</a:t>
            </a:fld>
            <a:endParaRPr lang="en-US"/>
          </a:p>
        </p:txBody>
      </p:sp>
    </p:spTree>
    <p:extLst>
      <p:ext uri="{BB962C8B-B14F-4D97-AF65-F5344CB8AC3E}">
        <p14:creationId xmlns:p14="http://schemas.microsoft.com/office/powerpoint/2010/main" val="132521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know,</a:t>
            </a:r>
            <a:r>
              <a:rPr lang="en-US" baseline="0" dirty="0" smtClean="0"/>
              <a:t> it is up to each county to determine the specifics of when students with IDD “age out”. The law says that students with disabilities can stay in school until?? Take a guess… Age 22. In some counties, students with disabilities age out the day of their 22</a:t>
            </a:r>
            <a:r>
              <a:rPr lang="en-US" baseline="30000" dirty="0" smtClean="0"/>
              <a:t>nd</a:t>
            </a:r>
            <a:r>
              <a:rPr lang="en-US" baseline="0" dirty="0" smtClean="0"/>
              <a:t> birthday. In other counties, students with disabilities can stay in school the entire year if their 22</a:t>
            </a:r>
            <a:r>
              <a:rPr lang="en-US" baseline="30000" dirty="0" smtClean="0"/>
              <a:t>nd</a:t>
            </a:r>
            <a:r>
              <a:rPr lang="en-US" baseline="0" dirty="0" smtClean="0"/>
              <a:t> birthday is on or after the first day of school.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3</a:t>
            </a:fld>
            <a:endParaRPr lang="en-US"/>
          </a:p>
        </p:txBody>
      </p:sp>
    </p:spTree>
    <p:extLst>
      <p:ext uri="{BB962C8B-B14F-4D97-AF65-F5344CB8AC3E}">
        <p14:creationId xmlns:p14="http://schemas.microsoft.com/office/powerpoint/2010/main" val="4125868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 students what options they think</a:t>
            </a:r>
            <a:r>
              <a:rPr lang="en-US" baseline="0" dirty="0" smtClean="0"/>
              <a:t> are available for students with IDD.</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4</a:t>
            </a:fld>
            <a:endParaRPr lang="en-US"/>
          </a:p>
        </p:txBody>
      </p:sp>
    </p:spTree>
    <p:extLst>
      <p:ext uri="{BB962C8B-B14F-4D97-AF65-F5344CB8AC3E}">
        <p14:creationId xmlns:p14="http://schemas.microsoft.com/office/powerpoint/2010/main" val="1028490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Best Buddies Jobs is</a:t>
            </a:r>
            <a:r>
              <a:rPr lang="en-US" baseline="0" dirty="0" smtClean="0"/>
              <a:t> focused on </a:t>
            </a:r>
            <a:r>
              <a:rPr lang="en-US" dirty="0" smtClean="0"/>
              <a:t>securing </a:t>
            </a:r>
            <a:r>
              <a:rPr lang="en-US" dirty="0" smtClean="0"/>
              <a:t>competitive </a:t>
            </a:r>
            <a:r>
              <a:rPr lang="en-US" b="1" dirty="0" smtClean="0"/>
              <a:t>integrated</a:t>
            </a:r>
            <a:r>
              <a:rPr lang="en-US" b="1" baseline="0" dirty="0" smtClean="0"/>
              <a:t> </a:t>
            </a:r>
            <a:r>
              <a:rPr lang="en-US" b="1" baseline="0" dirty="0" smtClean="0"/>
              <a:t>employment</a:t>
            </a:r>
            <a:r>
              <a:rPr lang="en-US" dirty="0" smtClean="0"/>
              <a:t> for people with intellectual and developmental disabilities (IDD), allowing them to earn an income, pay taxes, and continuously and independently support themselves. </a:t>
            </a:r>
          </a:p>
          <a:p>
            <a:endParaRPr lang="en-US" dirty="0" smtClean="0"/>
          </a:p>
          <a:p>
            <a:r>
              <a:rPr lang="en-US" dirty="0" smtClean="0"/>
              <a:t>Share Dudley’s story</a:t>
            </a:r>
            <a:r>
              <a:rPr lang="en-US" baseline="0" dirty="0" smtClean="0"/>
              <a:t> (BBMA), show video via </a:t>
            </a:r>
            <a:r>
              <a:rPr lang="en-US" baseline="0" dirty="0" err="1" smtClean="0"/>
              <a:t>youtube</a:t>
            </a:r>
            <a:r>
              <a:rPr lang="en-US" baseline="0" dirty="0" smtClean="0"/>
              <a:t>… link above! (any state can use this)  https://www.youtube.com/watch?v=LoZa5m1pt1E</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Other organizations do what BBJ does, but we are proud of the work our participants do and the commitment of our employers. Our BBJ participants have a retention rate of 93% throughout the entire country and stays with them for as long as they are employed. </a:t>
            </a:r>
            <a:r>
              <a:rPr lang="en-US" baseline="0" dirty="0" smtClean="0">
                <a:solidFill>
                  <a:schemeClr val="bg1"/>
                </a:solidFill>
              </a:rPr>
              <a:t>We also e</a:t>
            </a:r>
            <a:r>
              <a:rPr lang="en-US" dirty="0" smtClean="0">
                <a:solidFill>
                  <a:schemeClr val="bg1"/>
                </a:solidFill>
              </a:rPr>
              <a:t>nsures the long term success of the individual by matching them to a job that meets their skills and interests</a:t>
            </a:r>
          </a:p>
          <a:p>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5</a:t>
            </a:fld>
            <a:endParaRPr lang="en-US"/>
          </a:p>
        </p:txBody>
      </p:sp>
    </p:spTree>
    <p:extLst>
      <p:ext uri="{BB962C8B-B14F-4D97-AF65-F5344CB8AC3E}">
        <p14:creationId xmlns:p14="http://schemas.microsoft.com/office/powerpoint/2010/main" val="315311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85% </a:t>
            </a:r>
            <a:r>
              <a:rPr lang="en-US" baseline="0" dirty="0" smtClean="0"/>
              <a:t>of individuals with IDD do not have a paid job in the community. Our goal is to educate students and families to create a plan that works for them as they prepare to transition out of HS successfully and you can help! </a:t>
            </a:r>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6</a:t>
            </a:fld>
            <a:endParaRPr lang="en-US"/>
          </a:p>
        </p:txBody>
      </p:sp>
    </p:spTree>
    <p:extLst>
      <p:ext uri="{BB962C8B-B14F-4D97-AF65-F5344CB8AC3E}">
        <p14:creationId xmlns:p14="http://schemas.microsoft.com/office/powerpoint/2010/main" val="262551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BBJ</a:t>
            </a:r>
            <a:r>
              <a:rPr lang="en-US" baseline="0" dirty="0" smtClean="0"/>
              <a:t> works and we have the stats to prove it. Review the table with the students. Some questions to pose:</a:t>
            </a:r>
          </a:p>
          <a:p>
            <a:endParaRPr lang="en-US" baseline="0" dirty="0" smtClean="0"/>
          </a:p>
          <a:p>
            <a:r>
              <a:rPr lang="en-US" baseline="0" dirty="0" smtClean="0"/>
              <a:t>Do you think people with IDD want to work? </a:t>
            </a:r>
          </a:p>
          <a:p>
            <a:endParaRPr lang="en-US" dirty="0"/>
          </a:p>
        </p:txBody>
      </p:sp>
      <p:sp>
        <p:nvSpPr>
          <p:cNvPr id="4" name="Slide Number Placeholder 3"/>
          <p:cNvSpPr>
            <a:spLocks noGrp="1"/>
          </p:cNvSpPr>
          <p:nvPr>
            <p:ph type="sldNum" sz="quarter" idx="10"/>
          </p:nvPr>
        </p:nvSpPr>
        <p:spPr/>
        <p:txBody>
          <a:bodyPr/>
          <a:lstStyle/>
          <a:p>
            <a:fld id="{87F1C8FB-53E0-4A37-A104-2EDC8B7D3DFE}" type="slidenum">
              <a:rPr lang="en-US" smtClean="0"/>
              <a:t>7</a:t>
            </a:fld>
            <a:endParaRPr lang="en-US"/>
          </a:p>
        </p:txBody>
      </p:sp>
    </p:spTree>
    <p:extLst>
      <p:ext uri="{BB962C8B-B14F-4D97-AF65-F5344CB8AC3E}">
        <p14:creationId xmlns:p14="http://schemas.microsoft.com/office/powerpoint/2010/main" val="1089048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development: helping the individual find a job</a:t>
            </a:r>
          </a:p>
          <a:p>
            <a:r>
              <a:rPr lang="en-US" dirty="0"/>
              <a:t>Job placement: placing them in a job that matches their skills and interest</a:t>
            </a:r>
          </a:p>
          <a:p>
            <a:r>
              <a:rPr lang="en-US" dirty="0"/>
              <a:t>Job coaching: providing supplemental training , greeting tools/ support to ensure long term success</a:t>
            </a:r>
          </a:p>
        </p:txBody>
      </p:sp>
      <p:sp>
        <p:nvSpPr>
          <p:cNvPr id="4" name="Slide Number Placeholder 3"/>
          <p:cNvSpPr>
            <a:spLocks noGrp="1"/>
          </p:cNvSpPr>
          <p:nvPr>
            <p:ph type="sldNum" sz="quarter" idx="5"/>
          </p:nvPr>
        </p:nvSpPr>
        <p:spPr/>
        <p:txBody>
          <a:bodyPr/>
          <a:lstStyle/>
          <a:p>
            <a:fld id="{C6F5DBD3-B04B-40B5-9174-5B4166A9DB3E}" type="slidenum">
              <a:rPr lang="en-US" smtClean="0"/>
              <a:t>9</a:t>
            </a:fld>
            <a:endParaRPr lang="en-US"/>
          </a:p>
        </p:txBody>
      </p:sp>
    </p:spTree>
    <p:extLst>
      <p:ext uri="{BB962C8B-B14F-4D97-AF65-F5344CB8AC3E}">
        <p14:creationId xmlns:p14="http://schemas.microsoft.com/office/powerpoint/2010/main" val="1602152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dirty="0">
                <a:solidFill>
                  <a:schemeClr val="tx1"/>
                </a:solidFill>
                <a:effectLst/>
                <a:latin typeface="+mn-lt"/>
                <a:ea typeface="+mn-ea"/>
                <a:cs typeface="+mn-cs"/>
              </a:rPr>
              <a:t>21 OFFICES IN THE US  </a:t>
            </a:r>
          </a:p>
          <a:p>
            <a:r>
              <a:rPr lang="en-US" sz="1200" b="1" i="0" u="none" strike="noStrike" kern="1200" dirty="0">
                <a:solidFill>
                  <a:schemeClr val="tx1"/>
                </a:solidFill>
                <a:effectLst/>
                <a:latin typeface="+mn-lt"/>
                <a:ea typeface="+mn-ea"/>
                <a:cs typeface="+mn-cs"/>
              </a:rPr>
              <a:t>PLACED: 561</a:t>
            </a:r>
          </a:p>
          <a:p>
            <a:r>
              <a:rPr lang="en-US" sz="1200" b="1" i="0" u="none" strike="noStrike" kern="1200" dirty="0">
                <a:solidFill>
                  <a:schemeClr val="tx1"/>
                </a:solidFill>
                <a:effectLst/>
                <a:latin typeface="+mn-lt"/>
                <a:ea typeface="+mn-ea"/>
                <a:cs typeface="+mn-cs"/>
              </a:rPr>
              <a:t>JOB DEVELOPMENT: 292</a:t>
            </a:r>
          </a:p>
          <a:p>
            <a:endParaRPr lang="en-US" sz="1200" b="1"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U.S.</a:t>
            </a:r>
            <a:r>
              <a:rPr lang="en-US" dirty="0"/>
              <a:t/>
            </a:r>
            <a:br>
              <a:rPr lang="en-US" dirty="0"/>
            </a:br>
            <a:r>
              <a:rPr lang="en-US" sz="1200" b="0" i="0" u="none" strike="noStrike" kern="1200" dirty="0">
                <a:solidFill>
                  <a:schemeClr val="tx1"/>
                </a:solidFill>
                <a:effectLst/>
                <a:latin typeface="+mn-lt"/>
                <a:ea typeface="+mn-ea"/>
                <a:cs typeface="+mn-cs"/>
              </a:rPr>
              <a:t>Albuquerque, NM</a:t>
            </a:r>
            <a:r>
              <a:rPr lang="en-US" dirty="0"/>
              <a:t/>
            </a:r>
            <a:br>
              <a:rPr lang="en-US" dirty="0"/>
            </a:br>
            <a:r>
              <a:rPr lang="en-US" sz="1200" b="0" i="0" u="none" strike="noStrike" kern="1200" dirty="0">
                <a:solidFill>
                  <a:schemeClr val="tx1"/>
                </a:solidFill>
                <a:effectLst/>
                <a:latin typeface="+mn-lt"/>
                <a:ea typeface="+mn-ea"/>
                <a:cs typeface="+mn-cs"/>
              </a:rPr>
              <a:t>Baltimore, MD</a:t>
            </a:r>
            <a:r>
              <a:rPr lang="en-US" dirty="0"/>
              <a:t/>
            </a:r>
            <a:br>
              <a:rPr lang="en-US" dirty="0"/>
            </a:br>
            <a:r>
              <a:rPr lang="en-US" sz="1200" b="0" i="0" u="none" strike="noStrike" kern="1200" dirty="0">
                <a:solidFill>
                  <a:schemeClr val="tx1"/>
                </a:solidFill>
                <a:effectLst/>
                <a:latin typeface="+mn-lt"/>
                <a:ea typeface="+mn-ea"/>
                <a:cs typeface="+mn-cs"/>
              </a:rPr>
              <a:t>Boston, MA</a:t>
            </a:r>
            <a:r>
              <a:rPr lang="en-US" dirty="0"/>
              <a:t/>
            </a:r>
            <a:br>
              <a:rPr lang="en-US" dirty="0"/>
            </a:br>
            <a:r>
              <a:rPr lang="en-US" sz="1200" b="0" i="0" u="none" strike="noStrike" kern="1200" dirty="0">
                <a:solidFill>
                  <a:schemeClr val="tx1"/>
                </a:solidFill>
                <a:effectLst/>
                <a:latin typeface="+mn-lt"/>
                <a:ea typeface="+mn-ea"/>
                <a:cs typeface="+mn-cs"/>
              </a:rPr>
              <a:t>Broward County, FL</a:t>
            </a:r>
            <a:r>
              <a:rPr lang="en-US" dirty="0"/>
              <a:t/>
            </a:r>
            <a:br>
              <a:rPr lang="en-US" dirty="0"/>
            </a:br>
            <a:r>
              <a:rPr lang="en-US" sz="1200" b="0" i="0" u="none" strike="noStrike" kern="1200" dirty="0">
                <a:solidFill>
                  <a:schemeClr val="tx1"/>
                </a:solidFill>
                <a:effectLst/>
                <a:latin typeface="+mn-lt"/>
                <a:ea typeface="+mn-ea"/>
                <a:cs typeface="+mn-cs"/>
              </a:rPr>
              <a:t>Chicago, IL</a:t>
            </a:r>
            <a:r>
              <a:rPr lang="en-US" dirty="0"/>
              <a:t/>
            </a:r>
            <a:br>
              <a:rPr lang="en-US" dirty="0"/>
            </a:br>
            <a:r>
              <a:rPr lang="en-US" sz="1200" b="0" i="0" u="none" strike="noStrike" kern="1200" dirty="0">
                <a:solidFill>
                  <a:schemeClr val="tx1"/>
                </a:solidFill>
                <a:effectLst/>
                <a:latin typeface="+mn-lt"/>
                <a:ea typeface="+mn-ea"/>
                <a:cs typeface="+mn-cs"/>
              </a:rPr>
              <a:t>Dallas, TX</a:t>
            </a:r>
            <a:r>
              <a:rPr lang="en-US" dirty="0"/>
              <a:t/>
            </a:r>
            <a:br>
              <a:rPr lang="en-US" dirty="0"/>
            </a:br>
            <a:r>
              <a:rPr lang="en-US" sz="1200" b="0" i="0" u="none" strike="noStrike" kern="1200" dirty="0">
                <a:solidFill>
                  <a:schemeClr val="tx1"/>
                </a:solidFill>
                <a:effectLst/>
                <a:latin typeface="+mn-lt"/>
                <a:ea typeface="+mn-ea"/>
                <a:cs typeface="+mn-cs"/>
              </a:rPr>
              <a:t>Falls Church, VA</a:t>
            </a:r>
            <a:r>
              <a:rPr lang="en-US" dirty="0"/>
              <a:t/>
            </a:r>
            <a:br>
              <a:rPr lang="en-US" dirty="0"/>
            </a:br>
            <a:r>
              <a:rPr lang="en-US" sz="1200" b="0" i="0" u="none" strike="noStrike" kern="1200" dirty="0">
                <a:solidFill>
                  <a:schemeClr val="tx1"/>
                </a:solidFill>
                <a:effectLst/>
                <a:latin typeface="+mn-lt"/>
                <a:ea typeface="+mn-ea"/>
                <a:cs typeface="+mn-cs"/>
              </a:rPr>
              <a:t>Fresno, CA</a:t>
            </a:r>
            <a:r>
              <a:rPr lang="en-US" dirty="0"/>
              <a:t/>
            </a:r>
            <a:br>
              <a:rPr lang="en-US" dirty="0"/>
            </a:br>
            <a:r>
              <a:rPr lang="en-US" sz="1200" b="0" i="0" u="none" strike="noStrike" kern="1200" dirty="0">
                <a:solidFill>
                  <a:schemeClr val="tx1"/>
                </a:solidFill>
                <a:effectLst/>
                <a:latin typeface="+mn-lt"/>
                <a:ea typeface="+mn-ea"/>
                <a:cs typeface="+mn-cs"/>
              </a:rPr>
              <a:t>Houston, TX</a:t>
            </a:r>
            <a:r>
              <a:rPr lang="en-US" dirty="0"/>
              <a:t/>
            </a:r>
            <a:br>
              <a:rPr lang="en-US" dirty="0"/>
            </a:br>
            <a:r>
              <a:rPr lang="en-US" sz="1200" b="0" i="0" u="none" strike="noStrike" kern="1200" dirty="0">
                <a:solidFill>
                  <a:schemeClr val="tx1"/>
                </a:solidFill>
                <a:effectLst/>
                <a:latin typeface="+mn-lt"/>
                <a:ea typeface="+mn-ea"/>
                <a:cs typeface="+mn-cs"/>
              </a:rPr>
              <a:t>Indianapolis, IN</a:t>
            </a:r>
            <a:r>
              <a:rPr lang="en-US" dirty="0"/>
              <a:t/>
            </a:r>
            <a:br>
              <a:rPr lang="en-US" dirty="0"/>
            </a:br>
            <a:r>
              <a:rPr lang="en-US" sz="1200" b="0" i="0" u="none" strike="noStrike" kern="1200" dirty="0">
                <a:solidFill>
                  <a:schemeClr val="tx1"/>
                </a:solidFill>
                <a:effectLst/>
                <a:latin typeface="+mn-lt"/>
                <a:ea typeface="+mn-ea"/>
                <a:cs typeface="+mn-cs"/>
              </a:rPr>
              <a:t>Las Vegas, NV</a:t>
            </a:r>
            <a:r>
              <a:rPr lang="en-US" dirty="0"/>
              <a:t/>
            </a:r>
            <a:br>
              <a:rPr lang="en-US" dirty="0"/>
            </a:br>
            <a:r>
              <a:rPr lang="en-US" sz="1200" b="0" i="0" u="none" strike="noStrike" kern="1200" dirty="0">
                <a:solidFill>
                  <a:schemeClr val="tx1"/>
                </a:solidFill>
                <a:effectLst/>
                <a:latin typeface="+mn-lt"/>
                <a:ea typeface="+mn-ea"/>
                <a:cs typeface="+mn-cs"/>
              </a:rPr>
              <a:t>Los Angeles, CA</a:t>
            </a:r>
            <a:r>
              <a:rPr lang="en-US" dirty="0"/>
              <a:t/>
            </a:r>
            <a:br>
              <a:rPr lang="en-US" dirty="0"/>
            </a:br>
            <a:r>
              <a:rPr lang="en-US" sz="1200" b="0" i="0" u="none" strike="noStrike" kern="1200" dirty="0">
                <a:solidFill>
                  <a:schemeClr val="tx1"/>
                </a:solidFill>
                <a:effectLst/>
                <a:latin typeface="+mn-lt"/>
                <a:ea typeface="+mn-ea"/>
                <a:cs typeface="+mn-cs"/>
              </a:rPr>
              <a:t>Memphis, TN</a:t>
            </a:r>
            <a:r>
              <a:rPr lang="en-US" dirty="0"/>
              <a:t/>
            </a:r>
            <a:br>
              <a:rPr lang="en-US" dirty="0"/>
            </a:br>
            <a:r>
              <a:rPr lang="en-US" sz="1200" b="0" i="0" u="none" strike="noStrike" kern="1200" dirty="0">
                <a:solidFill>
                  <a:schemeClr val="tx1"/>
                </a:solidFill>
                <a:effectLst/>
                <a:latin typeface="+mn-lt"/>
                <a:ea typeface="+mn-ea"/>
                <a:cs typeface="+mn-cs"/>
              </a:rPr>
              <a:t>Miami, FL</a:t>
            </a:r>
            <a:r>
              <a:rPr lang="en-US" dirty="0"/>
              <a:t/>
            </a:r>
            <a:br>
              <a:rPr lang="en-US" dirty="0"/>
            </a:br>
            <a:r>
              <a:rPr lang="en-US" sz="1200" b="0" i="0" u="none" strike="noStrike" kern="1200" dirty="0">
                <a:solidFill>
                  <a:schemeClr val="tx1"/>
                </a:solidFill>
                <a:effectLst/>
                <a:latin typeface="+mn-lt"/>
                <a:ea typeface="+mn-ea"/>
                <a:cs typeface="+mn-cs"/>
              </a:rPr>
              <a:t>Nashville, TN</a:t>
            </a:r>
            <a:r>
              <a:rPr lang="en-US" dirty="0"/>
              <a:t/>
            </a:r>
            <a:br>
              <a:rPr lang="en-US" dirty="0"/>
            </a:br>
            <a:r>
              <a:rPr lang="en-US" sz="1200" b="0" i="0" u="none" strike="noStrike" kern="1200" dirty="0">
                <a:solidFill>
                  <a:schemeClr val="tx1"/>
                </a:solidFill>
                <a:effectLst/>
                <a:latin typeface="+mn-lt"/>
                <a:ea typeface="+mn-ea"/>
                <a:cs typeface="+mn-cs"/>
              </a:rPr>
              <a:t>New York, NY</a:t>
            </a:r>
            <a:r>
              <a:rPr lang="en-US" dirty="0"/>
              <a:t/>
            </a:r>
            <a:br>
              <a:rPr lang="en-US" dirty="0"/>
            </a:br>
            <a:r>
              <a:rPr lang="en-US" sz="1200" b="0" i="0" u="none" strike="noStrike" kern="1200" dirty="0">
                <a:solidFill>
                  <a:schemeClr val="tx1"/>
                </a:solidFill>
                <a:effectLst/>
                <a:latin typeface="+mn-lt"/>
                <a:ea typeface="+mn-ea"/>
                <a:cs typeface="+mn-cs"/>
              </a:rPr>
              <a:t>Orlando, FL</a:t>
            </a:r>
            <a:r>
              <a:rPr lang="en-US" dirty="0"/>
              <a:t/>
            </a:r>
            <a:br>
              <a:rPr lang="en-US" dirty="0"/>
            </a:br>
            <a:r>
              <a:rPr lang="en-US" sz="1200" b="0" i="0" u="none" strike="noStrike" kern="1200" dirty="0">
                <a:solidFill>
                  <a:schemeClr val="tx1"/>
                </a:solidFill>
                <a:effectLst/>
                <a:latin typeface="+mn-lt"/>
                <a:ea typeface="+mn-ea"/>
                <a:cs typeface="+mn-cs"/>
              </a:rPr>
              <a:t>Palm Beach, FL</a:t>
            </a:r>
            <a:r>
              <a:rPr lang="en-US" dirty="0"/>
              <a:t/>
            </a:r>
            <a:br>
              <a:rPr lang="en-US" dirty="0"/>
            </a:br>
            <a:r>
              <a:rPr lang="en-US" sz="1200" b="0" i="0" u="none" strike="noStrike" kern="1200" dirty="0">
                <a:solidFill>
                  <a:schemeClr val="tx1"/>
                </a:solidFill>
                <a:effectLst/>
                <a:latin typeface="+mn-lt"/>
                <a:ea typeface="+mn-ea"/>
                <a:cs typeface="+mn-cs"/>
              </a:rPr>
              <a:t>Somerville, NJ</a:t>
            </a:r>
            <a:r>
              <a:rPr lang="en-US" dirty="0"/>
              <a:t/>
            </a:r>
            <a:br>
              <a:rPr lang="en-US" dirty="0"/>
            </a:br>
            <a:r>
              <a:rPr lang="en-US" sz="1200" b="0" i="0" u="none" strike="noStrike" kern="1200" dirty="0">
                <a:solidFill>
                  <a:schemeClr val="tx1"/>
                </a:solidFill>
                <a:effectLst/>
                <a:latin typeface="+mn-lt"/>
                <a:ea typeface="+mn-ea"/>
                <a:cs typeface="+mn-cs"/>
              </a:rPr>
              <a:t>San Francisco, CA</a:t>
            </a:r>
            <a:r>
              <a:rPr lang="en-US" dirty="0"/>
              <a:t/>
            </a:r>
            <a:br>
              <a:rPr lang="en-US" dirty="0"/>
            </a:br>
            <a:r>
              <a:rPr lang="en-US" sz="1200" b="0" i="0" u="none" strike="noStrike" kern="1200" dirty="0">
                <a:solidFill>
                  <a:schemeClr val="tx1"/>
                </a:solidFill>
                <a:effectLst/>
                <a:latin typeface="+mn-lt"/>
                <a:ea typeface="+mn-ea"/>
                <a:cs typeface="+mn-cs"/>
              </a:rPr>
              <a:t>South Bay (LA), CA</a:t>
            </a:r>
            <a:r>
              <a:rPr lang="en-US" dirty="0"/>
              <a:t/>
            </a:r>
            <a:br>
              <a:rPr lang="en-US" dirty="0"/>
            </a:br>
            <a:r>
              <a:rPr lang="en-US" sz="1200" b="0" i="0" u="none" strike="noStrike" kern="1200" dirty="0">
                <a:solidFill>
                  <a:schemeClr val="tx1"/>
                </a:solidFill>
                <a:effectLst/>
                <a:latin typeface="+mn-lt"/>
                <a:ea typeface="+mn-ea"/>
                <a:cs typeface="+mn-cs"/>
              </a:rPr>
              <a:t>Worcester, MA</a:t>
            </a:r>
            <a:endParaRPr lang="en-US" dirty="0"/>
          </a:p>
        </p:txBody>
      </p:sp>
      <p:sp>
        <p:nvSpPr>
          <p:cNvPr id="4" name="Slide Number Placeholder 3"/>
          <p:cNvSpPr>
            <a:spLocks noGrp="1"/>
          </p:cNvSpPr>
          <p:nvPr>
            <p:ph type="sldNum" sz="quarter" idx="5"/>
          </p:nvPr>
        </p:nvSpPr>
        <p:spPr/>
        <p:txBody>
          <a:bodyPr/>
          <a:lstStyle/>
          <a:p>
            <a:fld id="{C6F5DBD3-B04B-40B5-9174-5B4166A9DB3E}" type="slidenum">
              <a:rPr lang="en-US" smtClean="0"/>
              <a:t>10</a:t>
            </a:fld>
            <a:endParaRPr lang="en-US"/>
          </a:p>
        </p:txBody>
      </p:sp>
    </p:spTree>
    <p:extLst>
      <p:ext uri="{BB962C8B-B14F-4D97-AF65-F5344CB8AC3E}">
        <p14:creationId xmlns:p14="http://schemas.microsoft.com/office/powerpoint/2010/main" val="405792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Review this </a:t>
            </a:r>
            <a:r>
              <a:rPr lang="en-US" altLang="en-US" baseline="0" dirty="0"/>
              <a:t>to ensure all are current employer partners. Ex, removed Guess who is no longer a partner. Also, there are a lot of retail companies here; let’s see if we can find some more non-traditional employers. We should also include our national partners like </a:t>
            </a:r>
            <a:r>
              <a:rPr lang="en-US" altLang="en-US" baseline="0" dirty="0" err="1"/>
              <a:t>TJMaxx</a:t>
            </a:r>
            <a:r>
              <a:rPr lang="en-US" altLang="en-US" baseline="0" dirty="0"/>
              <a:t> (we have </a:t>
            </a:r>
            <a:r>
              <a:rPr lang="en-US" altLang="en-US" baseline="0" dirty="0" err="1"/>
              <a:t>HomeGoods</a:t>
            </a:r>
            <a:r>
              <a:rPr lang="en-US" altLang="en-US" baseline="0" dirty="0"/>
              <a:t>), Holland &amp; Knight, Levy. </a:t>
            </a:r>
            <a:endParaRPr lang="en-US" alt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742950" indent="-285750">
              <a:spcBef>
                <a:spcPct val="30000"/>
              </a:spcBef>
              <a:defRPr sz="1200">
                <a:solidFill>
                  <a:schemeClr val="tx1"/>
                </a:solidFill>
                <a:latin typeface="Calibri" panose="020F0502020204030204" pitchFamily="34" charset="0"/>
                <a:ea typeface="MS PGothic" panose="020B0600070205080204" pitchFamily="34" charset="-128"/>
              </a:defRPr>
            </a:lvl2pPr>
            <a:lvl3pPr marL="1143000" indent="-228600">
              <a:spcBef>
                <a:spcPct val="30000"/>
              </a:spcBef>
              <a:defRPr sz="1200">
                <a:solidFill>
                  <a:schemeClr val="tx1"/>
                </a:solidFill>
                <a:latin typeface="Calibri" panose="020F0502020204030204" pitchFamily="34" charset="0"/>
                <a:ea typeface="MS PGothic" panose="020B0600070205080204" pitchFamily="34" charset="-128"/>
              </a:defRPr>
            </a:lvl3pPr>
            <a:lvl4pPr marL="1600200" indent="-228600">
              <a:spcBef>
                <a:spcPct val="30000"/>
              </a:spcBef>
              <a:defRPr sz="1200">
                <a:solidFill>
                  <a:schemeClr val="tx1"/>
                </a:solidFill>
                <a:latin typeface="Calibri" panose="020F0502020204030204" pitchFamily="34" charset="0"/>
                <a:ea typeface="MS PGothic" panose="020B0600070205080204" pitchFamily="34" charset="-128"/>
              </a:defRPr>
            </a:lvl4pPr>
            <a:lvl5pPr marL="2057400" indent="-228600">
              <a:spcBef>
                <a:spcPct val="30000"/>
              </a:spcBef>
              <a:defRPr sz="12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CC9CF312-E594-4AF2-B7E1-2320C5E4FF1D}" type="slidenum">
              <a:rPr lang="en-US" altLang="en-US" smtClean="0">
                <a:solidFill>
                  <a:srgbClr val="000000"/>
                </a:solidFill>
              </a:rPr>
              <a:pPr>
                <a:spcBef>
                  <a:spcPct val="0"/>
                </a:spcBef>
              </a:pPr>
              <a:t>11</a:t>
            </a:fld>
            <a:endParaRPr lang="en-US" altLang="en-US">
              <a:solidFill>
                <a:srgbClr val="000000"/>
              </a:solidFill>
            </a:endParaRPr>
          </a:p>
        </p:txBody>
      </p:sp>
    </p:spTree>
    <p:extLst>
      <p:ext uri="{BB962C8B-B14F-4D97-AF65-F5344CB8AC3E}">
        <p14:creationId xmlns:p14="http://schemas.microsoft.com/office/powerpoint/2010/main" val="153161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A249FCC-833C-414A-9795-732C3DB197A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243168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9FCC-833C-414A-9795-732C3DB197A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768577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9FCC-833C-414A-9795-732C3DB197A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65135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6178" y="1597422"/>
            <a:ext cx="5580555" cy="2031326"/>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327062" y="270156"/>
            <a:ext cx="11560138" cy="271568"/>
          </a:xfrm>
          <a:prstGeom prst="rect">
            <a:avLst/>
          </a:prstGeom>
        </p:spPr>
        <p:txBody>
          <a:bodyPr anchor="ctr"/>
          <a:lstStyle>
            <a:lvl1pPr>
              <a:defRPr>
                <a:latin typeface="+mj-lt"/>
              </a:defRPr>
            </a:lvl1pPr>
          </a:lstStyle>
          <a:p>
            <a:r>
              <a:rPr lang="en-US"/>
              <a:t>Click to edit Master title style</a:t>
            </a:r>
            <a:endParaRPr lang="en-US" dirty="0"/>
          </a:p>
        </p:txBody>
      </p:sp>
      <p:sp>
        <p:nvSpPr>
          <p:cNvPr id="11" name="Content Placeholder 2"/>
          <p:cNvSpPr>
            <a:spLocks noGrp="1"/>
          </p:cNvSpPr>
          <p:nvPr>
            <p:ph sz="half" idx="14"/>
          </p:nvPr>
        </p:nvSpPr>
        <p:spPr>
          <a:xfrm>
            <a:off x="6155267" y="1596261"/>
            <a:ext cx="5580555" cy="2031326"/>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13"/>
          <p:cNvSpPr>
            <a:spLocks noGrp="1"/>
          </p:cNvSpPr>
          <p:nvPr>
            <p:ph type="body" sz="quarter" idx="13"/>
          </p:nvPr>
        </p:nvSpPr>
        <p:spPr>
          <a:xfrm>
            <a:off x="327064" y="820571"/>
            <a:ext cx="11560137" cy="312738"/>
          </a:xfrm>
        </p:spPr>
        <p:txBody>
          <a:bodyPr>
            <a:noAutofit/>
          </a:bodyPr>
          <a:lstStyle>
            <a:lvl1pPr algn="l">
              <a:buFontTx/>
              <a:buNone/>
              <a:defRPr sz="1941">
                <a:solidFill>
                  <a:srgbClr val="FFFFFE"/>
                </a:solidFill>
                <a:latin typeface="+mn-lt"/>
              </a:defRPr>
            </a:lvl1pPr>
            <a:lvl2pPr algn="l">
              <a:buFontTx/>
              <a:buNone/>
              <a:defRPr sz="1941">
                <a:solidFill>
                  <a:srgbClr val="FFFFFE"/>
                </a:solidFill>
                <a:latin typeface="+mn-lt"/>
              </a:defRPr>
            </a:lvl2pPr>
            <a:lvl3pPr algn="l">
              <a:buFontTx/>
              <a:buNone/>
              <a:defRPr sz="1941">
                <a:solidFill>
                  <a:srgbClr val="FFFFFE"/>
                </a:solidFill>
                <a:latin typeface="+mn-lt"/>
              </a:defRPr>
            </a:lvl3pPr>
            <a:lvl4pPr algn="l">
              <a:buFontTx/>
              <a:buNone/>
              <a:defRPr sz="1941">
                <a:solidFill>
                  <a:srgbClr val="FFFFFE"/>
                </a:solidFill>
                <a:latin typeface="+mn-lt"/>
              </a:defRPr>
            </a:lvl4pPr>
            <a:lvl5pPr algn="l">
              <a:buFontTx/>
              <a:buNone/>
              <a:defRPr sz="1941">
                <a:solidFill>
                  <a:srgbClr val="FFFFFE"/>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3"/>
          <p:cNvSpPr>
            <a:spLocks noGrp="1"/>
          </p:cNvSpPr>
          <p:nvPr>
            <p:ph type="dt" sz="half" idx="15"/>
          </p:nvPr>
        </p:nvSpPr>
        <p:spPr>
          <a:xfrm>
            <a:off x="609600" y="6377940"/>
            <a:ext cx="2804160" cy="244411"/>
          </a:xfrm>
        </p:spPr>
        <p:txBody>
          <a:bodyPr/>
          <a:lstStyle>
            <a:lvl1pPr>
              <a:defRPr/>
            </a:lvl1pPr>
          </a:lstStyle>
          <a:p>
            <a:pPr>
              <a:defRPr/>
            </a:pPr>
            <a:fld id="{968E7DAF-A8CC-4702-9972-BD75E46C8E7C}" type="datetimeFigureOut">
              <a:rPr lang="en-US" altLang="en-US"/>
              <a:pPr>
                <a:defRPr/>
              </a:pPr>
              <a:t>2/15/2019</a:t>
            </a:fld>
            <a:endParaRPr lang="en-US" altLang="en-US"/>
          </a:p>
        </p:txBody>
      </p:sp>
      <p:sp>
        <p:nvSpPr>
          <p:cNvPr id="7" name="Footer Placeholder 4"/>
          <p:cNvSpPr>
            <a:spLocks noGrp="1"/>
          </p:cNvSpPr>
          <p:nvPr>
            <p:ph type="ftr" sz="quarter" idx="16"/>
          </p:nvPr>
        </p:nvSpPr>
        <p:spPr>
          <a:xfrm>
            <a:off x="4145280" y="6377940"/>
            <a:ext cx="3901440" cy="244411"/>
          </a:xfrm>
        </p:spPr>
        <p:txBody>
          <a:bodyPr/>
          <a:lstStyle>
            <a:lvl1pPr>
              <a:defRPr/>
            </a:lvl1pPr>
          </a:lstStyle>
          <a:p>
            <a:pPr>
              <a:defRPr/>
            </a:pPr>
            <a:endParaRPr lang="en-US"/>
          </a:p>
        </p:txBody>
      </p:sp>
      <p:sp>
        <p:nvSpPr>
          <p:cNvPr id="8" name="Slide Number Placeholder 5"/>
          <p:cNvSpPr>
            <a:spLocks noGrp="1"/>
          </p:cNvSpPr>
          <p:nvPr>
            <p:ph type="sldNum" sz="quarter" idx="17"/>
          </p:nvPr>
        </p:nvSpPr>
        <p:spPr>
          <a:xfrm>
            <a:off x="8778240" y="6377940"/>
            <a:ext cx="2804160" cy="244411"/>
          </a:xfrm>
        </p:spPr>
        <p:txBody>
          <a:bodyPr/>
          <a:lstStyle>
            <a:lvl1pPr>
              <a:defRPr/>
            </a:lvl1pPr>
          </a:lstStyle>
          <a:p>
            <a:pPr>
              <a:defRPr/>
            </a:pPr>
            <a:fld id="{98EF2F46-72E4-4784-886A-55380500CDE1}" type="slidenum">
              <a:rPr lang="en-US" altLang="en-US"/>
              <a:pPr>
                <a:defRPr/>
              </a:pPr>
              <a:t>‹#›</a:t>
            </a:fld>
            <a:endParaRPr lang="en-US" altLang="en-US"/>
          </a:p>
        </p:txBody>
      </p:sp>
    </p:spTree>
    <p:extLst>
      <p:ext uri="{BB962C8B-B14F-4D97-AF65-F5344CB8AC3E}">
        <p14:creationId xmlns:p14="http://schemas.microsoft.com/office/powerpoint/2010/main" val="334849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249FCC-833C-414A-9795-732C3DB197A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64978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249FCC-833C-414A-9795-732C3DB197A0}" type="datetimeFigureOut">
              <a:rPr lang="en-US" smtClean="0"/>
              <a:t>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2730622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249FCC-833C-414A-9795-732C3DB197A0}"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4114330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249FCC-833C-414A-9795-732C3DB197A0}" type="datetimeFigureOut">
              <a:rPr lang="en-US" smtClean="0"/>
              <a:t>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426518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249FCC-833C-414A-9795-732C3DB197A0}" type="datetimeFigureOut">
              <a:rPr lang="en-US" smtClean="0"/>
              <a:t>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35199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249FCC-833C-414A-9795-732C3DB197A0}" type="datetimeFigureOut">
              <a:rPr lang="en-US" smtClean="0"/>
              <a:t>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600671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49FCC-833C-414A-9795-732C3DB197A0}"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3285105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249FCC-833C-414A-9795-732C3DB197A0}" type="datetimeFigureOut">
              <a:rPr lang="en-US" smtClean="0"/>
              <a:t>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BCC7BA-AA17-4551-B82D-E056881A0A5E}" type="slidenum">
              <a:rPr lang="en-US" smtClean="0"/>
              <a:t>‹#›</a:t>
            </a:fld>
            <a:endParaRPr lang="en-US"/>
          </a:p>
        </p:txBody>
      </p:sp>
    </p:spTree>
    <p:extLst>
      <p:ext uri="{BB962C8B-B14F-4D97-AF65-F5344CB8AC3E}">
        <p14:creationId xmlns:p14="http://schemas.microsoft.com/office/powerpoint/2010/main" val="3016597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249FCC-833C-414A-9795-732C3DB197A0}" type="datetimeFigureOut">
              <a:rPr lang="en-US" smtClean="0"/>
              <a:t>2/15/2019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CC7BA-AA17-4551-B82D-E056881A0A5E}" type="slidenum">
              <a:rPr lang="en-US" smtClean="0"/>
              <a:t>‹#›</a:t>
            </a:fld>
            <a:endParaRPr lang="en-US"/>
          </a:p>
        </p:txBody>
      </p:sp>
    </p:spTree>
    <p:extLst>
      <p:ext uri="{BB962C8B-B14F-4D97-AF65-F5344CB8AC3E}">
        <p14:creationId xmlns:p14="http://schemas.microsoft.com/office/powerpoint/2010/main" val="3025764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jpe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LoZa5m1pt1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93F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8BBB57-47BA-E746-8D9E-D00F9E1E8AE7}"/>
              </a:ext>
            </a:extLst>
          </p:cNvPr>
          <p:cNvSpPr>
            <a:spLocks noGrp="1"/>
          </p:cNvSpPr>
          <p:nvPr>
            <p:ph type="title"/>
          </p:nvPr>
        </p:nvSpPr>
        <p:spPr/>
        <p:txBody>
          <a:bodyPr>
            <a:normAutofit/>
          </a:bodyPr>
          <a:lstStyle/>
          <a:p>
            <a:pPr algn="ctr"/>
            <a:r>
              <a:rPr lang="en-US" sz="6000" b="1" dirty="0">
                <a:solidFill>
                  <a:schemeClr val="bg1"/>
                </a:solidFill>
              </a:rPr>
              <a:t>Best Buddies Jobs</a:t>
            </a:r>
          </a:p>
        </p:txBody>
      </p:sp>
      <p:pic>
        <p:nvPicPr>
          <p:cNvPr id="5" name="Picture 4">
            <a:extLst>
              <a:ext uri="{FF2B5EF4-FFF2-40B4-BE49-F238E27FC236}">
                <a16:creationId xmlns:a16="http://schemas.microsoft.com/office/drawing/2014/main" xmlns="" id="{8FFE3A63-2FA1-EB4F-85C4-6E1A04303F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2028" y="1919515"/>
            <a:ext cx="3927944" cy="3860800"/>
          </a:xfrm>
          <a:prstGeom prst="rect">
            <a:avLst/>
          </a:prstGeom>
        </p:spPr>
      </p:pic>
    </p:spTree>
    <p:extLst>
      <p:ext uri="{BB962C8B-B14F-4D97-AF65-F5344CB8AC3E}">
        <p14:creationId xmlns:p14="http://schemas.microsoft.com/office/powerpoint/2010/main" val="1004086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t="-2000" r="-3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10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51" name="Picture 50" descr="http://www.sodexousa.com/usen/Images/sodexo_4c_resized_tcm87-101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038" y="3478884"/>
            <a:ext cx="1910150" cy="819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7" name="Picture 1"/>
          <p:cNvPicPr>
            <a:picLocks noChangeAspect="1"/>
          </p:cNvPicPr>
          <p:nvPr/>
        </p:nvPicPr>
        <p:blipFill>
          <a:blip r:embed="rId4">
            <a:extLst>
              <a:ext uri="{28A0092B-C50C-407E-A947-70E740481C1C}">
                <a14:useLocalDpi xmlns:a14="http://schemas.microsoft.com/office/drawing/2010/main" val="0"/>
              </a:ext>
            </a:extLst>
          </a:blip>
          <a:srcRect t="32353" b="30392"/>
          <a:stretch>
            <a:fillRect/>
          </a:stretch>
        </p:blipFill>
        <p:spPr bwMode="auto">
          <a:xfrm>
            <a:off x="6663572" y="2803892"/>
            <a:ext cx="2854357" cy="565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68" name="Picture 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3405" y="3684140"/>
            <a:ext cx="1521909" cy="152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object 5"/>
          <p:cNvSpPr/>
          <p:nvPr/>
        </p:nvSpPr>
        <p:spPr>
          <a:xfrm>
            <a:off x="1658471" y="6761406"/>
            <a:ext cx="2920812" cy="96931"/>
          </a:xfrm>
          <a:custGeom>
            <a:avLst/>
            <a:gdLst/>
            <a:ahLst/>
            <a:cxnLst/>
            <a:rect l="l" t="t" r="r" b="b"/>
            <a:pathLst>
              <a:path w="3310254" h="109854">
                <a:moveTo>
                  <a:pt x="0" y="109474"/>
                </a:moveTo>
                <a:lnTo>
                  <a:pt x="3310128" y="109474"/>
                </a:lnTo>
                <a:lnTo>
                  <a:pt x="3310128" y="0"/>
                </a:lnTo>
                <a:lnTo>
                  <a:pt x="0" y="0"/>
                </a:lnTo>
                <a:lnTo>
                  <a:pt x="0" y="109474"/>
                </a:lnTo>
                <a:close/>
              </a:path>
            </a:pathLst>
          </a:custGeom>
          <a:solidFill>
            <a:srgbClr val="FFD520"/>
          </a:solidFill>
        </p:spPr>
        <p:txBody>
          <a:bodyPr wrap="square" lIns="0" tIns="0" rIns="0" bIns="0" rtlCol="0"/>
          <a:lstStyle/>
          <a:p>
            <a:endParaRPr sz="1588"/>
          </a:p>
        </p:txBody>
      </p:sp>
      <p:sp>
        <p:nvSpPr>
          <p:cNvPr id="37" name="object 6"/>
          <p:cNvSpPr/>
          <p:nvPr/>
        </p:nvSpPr>
        <p:spPr>
          <a:xfrm>
            <a:off x="4563036" y="6761406"/>
            <a:ext cx="3001496" cy="96931"/>
          </a:xfrm>
          <a:custGeom>
            <a:avLst/>
            <a:gdLst/>
            <a:ahLst/>
            <a:cxnLst/>
            <a:rect l="l" t="t" r="r" b="b"/>
            <a:pathLst>
              <a:path w="3401695" h="109854">
                <a:moveTo>
                  <a:pt x="0" y="109474"/>
                </a:moveTo>
                <a:lnTo>
                  <a:pt x="3401567" y="109474"/>
                </a:lnTo>
                <a:lnTo>
                  <a:pt x="3401567" y="0"/>
                </a:lnTo>
                <a:lnTo>
                  <a:pt x="0" y="0"/>
                </a:lnTo>
                <a:lnTo>
                  <a:pt x="0" y="109474"/>
                </a:lnTo>
                <a:close/>
              </a:path>
            </a:pathLst>
          </a:custGeom>
          <a:solidFill>
            <a:srgbClr val="8FD2C5"/>
          </a:solidFill>
        </p:spPr>
        <p:txBody>
          <a:bodyPr wrap="square" lIns="0" tIns="0" rIns="0" bIns="0" rtlCol="0"/>
          <a:lstStyle/>
          <a:p>
            <a:endParaRPr sz="1588"/>
          </a:p>
        </p:txBody>
      </p:sp>
      <p:sp>
        <p:nvSpPr>
          <p:cNvPr id="38" name="object 7"/>
          <p:cNvSpPr/>
          <p:nvPr/>
        </p:nvSpPr>
        <p:spPr>
          <a:xfrm>
            <a:off x="7568004" y="6761406"/>
            <a:ext cx="2965636" cy="96931"/>
          </a:xfrm>
          <a:custGeom>
            <a:avLst/>
            <a:gdLst/>
            <a:ahLst/>
            <a:cxnLst/>
            <a:rect l="l" t="t" r="r" b="b"/>
            <a:pathLst>
              <a:path w="3361054" h="109854">
                <a:moveTo>
                  <a:pt x="0" y="109474"/>
                </a:moveTo>
                <a:lnTo>
                  <a:pt x="3360928" y="109474"/>
                </a:lnTo>
                <a:lnTo>
                  <a:pt x="3360928" y="0"/>
                </a:lnTo>
                <a:lnTo>
                  <a:pt x="0" y="0"/>
                </a:lnTo>
                <a:lnTo>
                  <a:pt x="0" y="109474"/>
                </a:lnTo>
                <a:close/>
              </a:path>
            </a:pathLst>
          </a:custGeom>
          <a:solidFill>
            <a:srgbClr val="F47735"/>
          </a:solidFill>
        </p:spPr>
        <p:txBody>
          <a:bodyPr wrap="square" lIns="0" tIns="0" rIns="0" bIns="0" rtlCol="0"/>
          <a:lstStyle/>
          <a:p>
            <a:endParaRPr sz="1588"/>
          </a:p>
        </p:txBody>
      </p:sp>
      <p:sp>
        <p:nvSpPr>
          <p:cNvPr id="40" name="TextBox 39"/>
          <p:cNvSpPr txBox="1"/>
          <p:nvPr/>
        </p:nvSpPr>
        <p:spPr>
          <a:xfrm>
            <a:off x="2258838" y="175744"/>
            <a:ext cx="7863111" cy="861774"/>
          </a:xfrm>
          <a:prstGeom prst="rect">
            <a:avLst/>
          </a:prstGeom>
          <a:noFill/>
        </p:spPr>
        <p:txBody>
          <a:bodyPr wrap="square" rtlCol="0">
            <a:spAutoFit/>
          </a:bodyPr>
          <a:lstStyle/>
          <a:p>
            <a:pPr algn="ctr"/>
            <a:r>
              <a:rPr lang="en-US" sz="5000" dirty="0" smtClean="0">
                <a:ln w="0"/>
                <a:solidFill>
                  <a:srgbClr val="9395C8"/>
                </a:solidFill>
                <a:effectLst>
                  <a:outerShdw blurRad="38100" dist="19050" dir="2700000" algn="tl" rotWithShape="0">
                    <a:schemeClr val="dk1">
                      <a:alpha val="40000"/>
                    </a:schemeClr>
                  </a:outerShdw>
                </a:effectLst>
                <a:latin typeface="Franklin Gothic Demi" panose="020B0703020102020204" pitchFamily="34" charset="0"/>
              </a:rPr>
              <a:t>EMPLOYER </a:t>
            </a:r>
            <a:r>
              <a:rPr lang="en-US" sz="5000" dirty="0">
                <a:ln w="0"/>
                <a:solidFill>
                  <a:srgbClr val="9395C8"/>
                </a:solidFill>
                <a:effectLst>
                  <a:outerShdw blurRad="38100" dist="19050" dir="2700000" algn="tl" rotWithShape="0">
                    <a:schemeClr val="dk1">
                      <a:alpha val="40000"/>
                    </a:schemeClr>
                  </a:outerShdw>
                </a:effectLst>
                <a:latin typeface="Franklin Gothic Demi" panose="020B0703020102020204" pitchFamily="34" charset="0"/>
              </a:rPr>
              <a:t>PARTNERS</a:t>
            </a:r>
          </a:p>
        </p:txBody>
      </p:sp>
      <p:grpSp>
        <p:nvGrpSpPr>
          <p:cNvPr id="42" name="Group 41"/>
          <p:cNvGrpSpPr/>
          <p:nvPr/>
        </p:nvGrpSpPr>
        <p:grpSpPr>
          <a:xfrm>
            <a:off x="1" y="5670233"/>
            <a:ext cx="12191999" cy="1188104"/>
            <a:chOff x="1" y="5670233"/>
            <a:chExt cx="12191999" cy="1188104"/>
          </a:xfrm>
        </p:grpSpPr>
        <p:sp>
          <p:nvSpPr>
            <p:cNvPr id="43" name="object 5"/>
            <p:cNvSpPr/>
            <p:nvPr/>
          </p:nvSpPr>
          <p:spPr>
            <a:xfrm>
              <a:off x="1" y="6761406"/>
              <a:ext cx="3525294" cy="96931"/>
            </a:xfrm>
            <a:custGeom>
              <a:avLst/>
              <a:gdLst/>
              <a:ahLst/>
              <a:cxnLst/>
              <a:rect l="l" t="t" r="r" b="b"/>
              <a:pathLst>
                <a:path w="3310254" h="109854">
                  <a:moveTo>
                    <a:pt x="0" y="109474"/>
                  </a:moveTo>
                  <a:lnTo>
                    <a:pt x="3310128" y="109474"/>
                  </a:lnTo>
                  <a:lnTo>
                    <a:pt x="3310128" y="0"/>
                  </a:lnTo>
                  <a:lnTo>
                    <a:pt x="0" y="0"/>
                  </a:lnTo>
                  <a:lnTo>
                    <a:pt x="0" y="109474"/>
                  </a:lnTo>
                  <a:close/>
                </a:path>
              </a:pathLst>
            </a:custGeom>
            <a:solidFill>
              <a:srgbClr val="FFD520"/>
            </a:solidFill>
          </p:spPr>
          <p:txBody>
            <a:bodyPr wrap="square" lIns="0" tIns="0" rIns="0" bIns="0" rtlCol="0"/>
            <a:lstStyle/>
            <a:p>
              <a:endParaRPr sz="1588"/>
            </a:p>
          </p:txBody>
        </p:sp>
        <p:sp>
          <p:nvSpPr>
            <p:cNvPr id="44" name="object 6"/>
            <p:cNvSpPr/>
            <p:nvPr/>
          </p:nvSpPr>
          <p:spPr>
            <a:xfrm>
              <a:off x="3525295" y="6761406"/>
              <a:ext cx="4663328" cy="96931"/>
            </a:xfrm>
            <a:custGeom>
              <a:avLst/>
              <a:gdLst/>
              <a:ahLst/>
              <a:cxnLst/>
              <a:rect l="l" t="t" r="r" b="b"/>
              <a:pathLst>
                <a:path w="3401695" h="109854">
                  <a:moveTo>
                    <a:pt x="0" y="109474"/>
                  </a:moveTo>
                  <a:lnTo>
                    <a:pt x="3401567" y="109474"/>
                  </a:lnTo>
                  <a:lnTo>
                    <a:pt x="3401567" y="0"/>
                  </a:lnTo>
                  <a:lnTo>
                    <a:pt x="0" y="0"/>
                  </a:lnTo>
                  <a:lnTo>
                    <a:pt x="0" y="109474"/>
                  </a:lnTo>
                  <a:close/>
                </a:path>
              </a:pathLst>
            </a:custGeom>
            <a:solidFill>
              <a:srgbClr val="8FD2C5"/>
            </a:solidFill>
          </p:spPr>
          <p:txBody>
            <a:bodyPr wrap="square" lIns="0" tIns="0" rIns="0" bIns="0" rtlCol="0"/>
            <a:lstStyle/>
            <a:p>
              <a:endParaRPr sz="1588"/>
            </a:p>
          </p:txBody>
        </p:sp>
        <p:sp>
          <p:nvSpPr>
            <p:cNvPr id="45" name="object 7"/>
            <p:cNvSpPr/>
            <p:nvPr/>
          </p:nvSpPr>
          <p:spPr>
            <a:xfrm>
              <a:off x="8188624" y="6761406"/>
              <a:ext cx="4003376" cy="96931"/>
            </a:xfrm>
            <a:custGeom>
              <a:avLst/>
              <a:gdLst/>
              <a:ahLst/>
              <a:cxnLst/>
              <a:rect l="l" t="t" r="r" b="b"/>
              <a:pathLst>
                <a:path w="3361054" h="109854">
                  <a:moveTo>
                    <a:pt x="0" y="109474"/>
                  </a:moveTo>
                  <a:lnTo>
                    <a:pt x="3360928" y="109474"/>
                  </a:lnTo>
                  <a:lnTo>
                    <a:pt x="3360928" y="0"/>
                  </a:lnTo>
                  <a:lnTo>
                    <a:pt x="0" y="0"/>
                  </a:lnTo>
                  <a:lnTo>
                    <a:pt x="0" y="109474"/>
                  </a:lnTo>
                  <a:close/>
                </a:path>
              </a:pathLst>
            </a:custGeom>
            <a:solidFill>
              <a:srgbClr val="F47735"/>
            </a:solidFill>
          </p:spPr>
          <p:txBody>
            <a:bodyPr wrap="square" lIns="0" tIns="0" rIns="0" bIns="0" rtlCol="0"/>
            <a:lstStyle/>
            <a:p>
              <a:endParaRPr sz="1588"/>
            </a:p>
          </p:txBody>
        </p:sp>
        <p:pic>
          <p:nvPicPr>
            <p:cNvPr id="46" name="Picture 45"/>
            <p:cNvPicPr>
              <a:picLocks noChangeAspect="1"/>
            </p:cNvPicPr>
            <p:nvPr/>
          </p:nvPicPr>
          <p:blipFill>
            <a:blip r:embed="rId6"/>
            <a:stretch>
              <a:fillRect/>
            </a:stretch>
          </p:blipFill>
          <p:spPr>
            <a:xfrm>
              <a:off x="10979782" y="5670233"/>
              <a:ext cx="1058027" cy="944189"/>
            </a:xfrm>
            <a:prstGeom prst="rect">
              <a:avLst/>
            </a:prstGeom>
          </p:spPr>
        </p:pic>
      </p:grpSp>
      <p:pic>
        <p:nvPicPr>
          <p:cNvPr id="1026" name="Picture 2" descr="Image result for mod pizza log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21013" y="5697723"/>
            <a:ext cx="1067705" cy="102382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D2164E15-DDA0-8445-8FEA-2C059BA13D0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1941" y="1882108"/>
            <a:ext cx="1881414" cy="282212"/>
          </a:xfrm>
          <a:prstGeom prst="rect">
            <a:avLst/>
          </a:prstGeom>
        </p:spPr>
      </p:pic>
      <p:pic>
        <p:nvPicPr>
          <p:cNvPr id="5" name="Picture 4">
            <a:extLst>
              <a:ext uri="{FF2B5EF4-FFF2-40B4-BE49-F238E27FC236}">
                <a16:creationId xmlns:a16="http://schemas.microsoft.com/office/drawing/2014/main" xmlns="" id="{87B05130-5D91-E64E-822E-14BF356512C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65942" y="6142327"/>
            <a:ext cx="1585057" cy="508339"/>
          </a:xfrm>
          <a:prstGeom prst="rect">
            <a:avLst/>
          </a:prstGeom>
        </p:spPr>
      </p:pic>
      <p:pic>
        <p:nvPicPr>
          <p:cNvPr id="7" name="Picture 6">
            <a:extLst>
              <a:ext uri="{FF2B5EF4-FFF2-40B4-BE49-F238E27FC236}">
                <a16:creationId xmlns:a16="http://schemas.microsoft.com/office/drawing/2014/main" xmlns="" id="{00F93885-9BBB-E64D-8C10-8BF87BD6C2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2850" y="2680087"/>
            <a:ext cx="3422213" cy="775798"/>
          </a:xfrm>
          <a:prstGeom prst="rect">
            <a:avLst/>
          </a:prstGeom>
        </p:spPr>
      </p:pic>
      <p:pic>
        <p:nvPicPr>
          <p:cNvPr id="9" name="Picture 8">
            <a:extLst>
              <a:ext uri="{FF2B5EF4-FFF2-40B4-BE49-F238E27FC236}">
                <a16:creationId xmlns:a16="http://schemas.microsoft.com/office/drawing/2014/main" xmlns="" id="{1888E38B-A91D-D34A-8BC8-CF19AD3E5B0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255063" y="3445402"/>
            <a:ext cx="2552700" cy="793750"/>
          </a:xfrm>
          <a:prstGeom prst="rect">
            <a:avLst/>
          </a:prstGeom>
        </p:spPr>
      </p:pic>
      <p:pic>
        <p:nvPicPr>
          <p:cNvPr id="11" name="Picture 10">
            <a:extLst>
              <a:ext uri="{FF2B5EF4-FFF2-40B4-BE49-F238E27FC236}">
                <a16:creationId xmlns:a16="http://schemas.microsoft.com/office/drawing/2014/main" xmlns="" id="{E43211F7-0417-734E-97F6-7850190CA64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94808" y="1449371"/>
            <a:ext cx="2129303" cy="1429897"/>
          </a:xfrm>
          <a:prstGeom prst="rect">
            <a:avLst/>
          </a:prstGeom>
        </p:spPr>
      </p:pic>
      <p:pic>
        <p:nvPicPr>
          <p:cNvPr id="13" name="Picture 12">
            <a:extLst>
              <a:ext uri="{FF2B5EF4-FFF2-40B4-BE49-F238E27FC236}">
                <a16:creationId xmlns:a16="http://schemas.microsoft.com/office/drawing/2014/main" xmlns="" id="{6F17505F-4027-1A42-B13F-35FE3186FB4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478485" y="4354551"/>
            <a:ext cx="2155993" cy="1403722"/>
          </a:xfrm>
          <a:prstGeom prst="rect">
            <a:avLst/>
          </a:prstGeom>
        </p:spPr>
      </p:pic>
      <p:pic>
        <p:nvPicPr>
          <p:cNvPr id="15" name="Picture 14">
            <a:extLst>
              <a:ext uri="{FF2B5EF4-FFF2-40B4-BE49-F238E27FC236}">
                <a16:creationId xmlns:a16="http://schemas.microsoft.com/office/drawing/2014/main" xmlns="" id="{597B6930-4CD5-934A-A9A0-DB28BADE91B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73914" y="4205651"/>
            <a:ext cx="2420212" cy="1403723"/>
          </a:xfrm>
          <a:prstGeom prst="rect">
            <a:avLst/>
          </a:prstGeom>
        </p:spPr>
      </p:pic>
      <p:pic>
        <p:nvPicPr>
          <p:cNvPr id="17" name="Picture 16">
            <a:extLst>
              <a:ext uri="{FF2B5EF4-FFF2-40B4-BE49-F238E27FC236}">
                <a16:creationId xmlns:a16="http://schemas.microsoft.com/office/drawing/2014/main" xmlns="" id="{53D9491D-A8D4-104F-B058-F73E88AC6FAB}"/>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315454" y="2654225"/>
            <a:ext cx="1452594" cy="1429897"/>
          </a:xfrm>
          <a:prstGeom prst="rect">
            <a:avLst/>
          </a:prstGeom>
        </p:spPr>
      </p:pic>
      <p:pic>
        <p:nvPicPr>
          <p:cNvPr id="19" name="Picture 18">
            <a:extLst>
              <a:ext uri="{FF2B5EF4-FFF2-40B4-BE49-F238E27FC236}">
                <a16:creationId xmlns:a16="http://schemas.microsoft.com/office/drawing/2014/main" xmlns="" id="{83E12265-9D63-ED40-992D-C32B2AA93713}"/>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972625" y="4499704"/>
            <a:ext cx="2289216" cy="1714703"/>
          </a:xfrm>
          <a:prstGeom prst="rect">
            <a:avLst/>
          </a:prstGeom>
        </p:spPr>
      </p:pic>
      <p:pic>
        <p:nvPicPr>
          <p:cNvPr id="21" name="Picture 20">
            <a:extLst>
              <a:ext uri="{FF2B5EF4-FFF2-40B4-BE49-F238E27FC236}">
                <a16:creationId xmlns:a16="http://schemas.microsoft.com/office/drawing/2014/main" xmlns="" id="{BA26F394-ECE7-8E40-9915-DE3D892796C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768457" y="2146206"/>
            <a:ext cx="2920812" cy="605534"/>
          </a:xfrm>
          <a:prstGeom prst="rect">
            <a:avLst/>
          </a:prstGeom>
        </p:spPr>
      </p:pic>
    </p:spTree>
    <p:extLst>
      <p:ext uri="{BB962C8B-B14F-4D97-AF65-F5344CB8AC3E}">
        <p14:creationId xmlns:p14="http://schemas.microsoft.com/office/powerpoint/2010/main" val="301588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how can you hel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31"/>
            <a:ext cx="12192000" cy="686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000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BEST BUDD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657671"/>
            <a:ext cx="12192000" cy="1061829"/>
          </a:xfrm>
          <a:prstGeom prst="rect">
            <a:avLst/>
          </a:prstGeom>
          <a:solidFill>
            <a:schemeClr val="tx1">
              <a:alpha val="48000"/>
            </a:schemeClr>
          </a:solidFill>
        </p:spPr>
        <p:txBody>
          <a:bodyPr wrap="square" rtlCol="0">
            <a:spAutoFit/>
          </a:bodyPr>
          <a:lstStyle/>
          <a:p>
            <a:pPr algn="ctr"/>
            <a:r>
              <a:rPr lang="en-US" sz="6300" b="1" dirty="0" smtClean="0">
                <a:solidFill>
                  <a:schemeClr val="bg1"/>
                </a:solidFill>
                <a:latin typeface="Arial" panose="020B0604020202020204" pitchFamily="34" charset="0"/>
                <a:cs typeface="Arial" panose="020B0604020202020204" pitchFamily="34" charset="0"/>
              </a:rPr>
              <a:t>TALK TO YOUR PEERS!</a:t>
            </a:r>
            <a:endParaRPr lang="en-US" sz="63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2969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mall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7261"/>
            <a:ext cx="12192000" cy="80889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657671"/>
            <a:ext cx="12192000" cy="1061829"/>
          </a:xfrm>
          <a:prstGeom prst="rect">
            <a:avLst/>
          </a:prstGeom>
          <a:solidFill>
            <a:schemeClr val="tx1">
              <a:alpha val="48000"/>
            </a:schemeClr>
          </a:solidFill>
        </p:spPr>
        <p:txBody>
          <a:bodyPr wrap="square" rtlCol="0">
            <a:spAutoFit/>
          </a:bodyPr>
          <a:lstStyle/>
          <a:p>
            <a:pPr algn="ctr"/>
            <a:r>
              <a:rPr lang="en-US" sz="6300" b="1" dirty="0" smtClean="0">
                <a:solidFill>
                  <a:schemeClr val="bg1"/>
                </a:solidFill>
                <a:latin typeface="Arial" panose="020B0604020202020204" pitchFamily="34" charset="0"/>
                <a:cs typeface="Arial" panose="020B0604020202020204" pitchFamily="34" charset="0"/>
              </a:rPr>
              <a:t>EDUCATE YOUR PARENTS</a:t>
            </a:r>
            <a:endParaRPr lang="en-US" sz="63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0880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mage result for best buddies friendship walk leadership confere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5657671"/>
            <a:ext cx="12192000" cy="1061829"/>
          </a:xfrm>
          <a:prstGeom prst="rect">
            <a:avLst/>
          </a:prstGeom>
          <a:solidFill>
            <a:schemeClr val="tx1">
              <a:alpha val="48000"/>
            </a:schemeClr>
          </a:solidFill>
        </p:spPr>
        <p:txBody>
          <a:bodyPr wrap="square" rtlCol="0">
            <a:spAutoFit/>
          </a:bodyPr>
          <a:lstStyle/>
          <a:p>
            <a:pPr algn="ctr"/>
            <a:r>
              <a:rPr lang="en-US" sz="6300" b="1" dirty="0" smtClean="0">
                <a:solidFill>
                  <a:schemeClr val="bg1"/>
                </a:solidFill>
                <a:latin typeface="Arial" panose="020B0604020202020204" pitchFamily="34" charset="0"/>
                <a:cs typeface="Arial" panose="020B0604020202020204" pitchFamily="34" charset="0"/>
              </a:rPr>
              <a:t>SUPPORT YOUR LOCAL WALK</a:t>
            </a:r>
            <a:endParaRPr lang="en-US" sz="63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3577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FD1C5"/>
        </a:solidFill>
        <a:effectLst/>
      </p:bgPr>
    </p:bg>
    <p:spTree>
      <p:nvGrpSpPr>
        <p:cNvPr id="1" name=""/>
        <p:cNvGrpSpPr/>
        <p:nvPr/>
      </p:nvGrpSpPr>
      <p:grpSpPr>
        <a:xfrm>
          <a:off x="0" y="0"/>
          <a:ext cx="0" cy="0"/>
          <a:chOff x="0" y="0"/>
          <a:chExt cx="0" cy="0"/>
        </a:xfrm>
      </p:grpSpPr>
      <p:sp>
        <p:nvSpPr>
          <p:cNvPr id="8" name="TextBox 7"/>
          <p:cNvSpPr txBox="1"/>
          <p:nvPr/>
        </p:nvSpPr>
        <p:spPr>
          <a:xfrm>
            <a:off x="12903099" y="697424"/>
            <a:ext cx="184731" cy="336695"/>
          </a:xfrm>
          <a:prstGeom prst="rect">
            <a:avLst/>
          </a:prstGeom>
          <a:noFill/>
        </p:spPr>
        <p:txBody>
          <a:bodyPr wrap="none" rtlCol="0">
            <a:spAutoFit/>
          </a:bodyPr>
          <a:lstStyle/>
          <a:p>
            <a:endParaRPr lang="en-US" sz="1588" dirty="0"/>
          </a:p>
        </p:txBody>
      </p:sp>
      <p:sp>
        <p:nvSpPr>
          <p:cNvPr id="9" name="TextBox 8"/>
          <p:cNvSpPr txBox="1"/>
          <p:nvPr/>
        </p:nvSpPr>
        <p:spPr>
          <a:xfrm>
            <a:off x="1925403" y="2130953"/>
            <a:ext cx="7863111" cy="1631216"/>
          </a:xfrm>
          <a:prstGeom prst="rect">
            <a:avLst/>
          </a:prstGeom>
          <a:noFill/>
        </p:spPr>
        <p:txBody>
          <a:bodyPr wrap="square" rtlCol="0">
            <a:spAutoFit/>
          </a:bodyPr>
          <a:lstStyle/>
          <a:p>
            <a:pPr algn="ctr"/>
            <a:r>
              <a:rPr lang="en-US" sz="10000" dirty="0">
                <a:ln w="0"/>
                <a:solidFill>
                  <a:schemeClr val="bg1"/>
                </a:solidFill>
                <a:effectLst>
                  <a:outerShdw blurRad="38100" dist="19050" dir="2700000" algn="tl" rotWithShape="0">
                    <a:schemeClr val="dk1">
                      <a:alpha val="40000"/>
                    </a:schemeClr>
                  </a:outerShdw>
                </a:effectLst>
                <a:latin typeface="Franklin Gothic Heavy" panose="020B0903020102020204" pitchFamily="34" charset="0"/>
              </a:rPr>
              <a:t>QUESTIONS?</a:t>
            </a:r>
          </a:p>
        </p:txBody>
      </p:sp>
      <p:grpSp>
        <p:nvGrpSpPr>
          <p:cNvPr id="17" name="Group 16"/>
          <p:cNvGrpSpPr/>
          <p:nvPr/>
        </p:nvGrpSpPr>
        <p:grpSpPr>
          <a:xfrm>
            <a:off x="1" y="5670233"/>
            <a:ext cx="12191999" cy="1188104"/>
            <a:chOff x="1" y="5670233"/>
            <a:chExt cx="12191999" cy="1188104"/>
          </a:xfrm>
        </p:grpSpPr>
        <p:sp>
          <p:nvSpPr>
            <p:cNvPr id="18" name="object 5"/>
            <p:cNvSpPr/>
            <p:nvPr/>
          </p:nvSpPr>
          <p:spPr>
            <a:xfrm>
              <a:off x="1" y="6761406"/>
              <a:ext cx="3525294" cy="96931"/>
            </a:xfrm>
            <a:custGeom>
              <a:avLst/>
              <a:gdLst/>
              <a:ahLst/>
              <a:cxnLst/>
              <a:rect l="l" t="t" r="r" b="b"/>
              <a:pathLst>
                <a:path w="3310254" h="109854">
                  <a:moveTo>
                    <a:pt x="0" y="109474"/>
                  </a:moveTo>
                  <a:lnTo>
                    <a:pt x="3310128" y="109474"/>
                  </a:lnTo>
                  <a:lnTo>
                    <a:pt x="3310128" y="0"/>
                  </a:lnTo>
                  <a:lnTo>
                    <a:pt x="0" y="0"/>
                  </a:lnTo>
                  <a:lnTo>
                    <a:pt x="0" y="109474"/>
                  </a:lnTo>
                  <a:close/>
                </a:path>
              </a:pathLst>
            </a:custGeom>
            <a:solidFill>
              <a:srgbClr val="FFD520"/>
            </a:solidFill>
          </p:spPr>
          <p:txBody>
            <a:bodyPr wrap="square" lIns="0" tIns="0" rIns="0" bIns="0" rtlCol="0"/>
            <a:lstStyle/>
            <a:p>
              <a:endParaRPr sz="1588"/>
            </a:p>
          </p:txBody>
        </p:sp>
        <p:sp>
          <p:nvSpPr>
            <p:cNvPr id="19" name="object 6"/>
            <p:cNvSpPr/>
            <p:nvPr/>
          </p:nvSpPr>
          <p:spPr>
            <a:xfrm>
              <a:off x="3525295" y="6761406"/>
              <a:ext cx="4663328" cy="96931"/>
            </a:xfrm>
            <a:custGeom>
              <a:avLst/>
              <a:gdLst/>
              <a:ahLst/>
              <a:cxnLst/>
              <a:rect l="l" t="t" r="r" b="b"/>
              <a:pathLst>
                <a:path w="3401695" h="109854">
                  <a:moveTo>
                    <a:pt x="0" y="109474"/>
                  </a:moveTo>
                  <a:lnTo>
                    <a:pt x="3401567" y="109474"/>
                  </a:lnTo>
                  <a:lnTo>
                    <a:pt x="3401567" y="0"/>
                  </a:lnTo>
                  <a:lnTo>
                    <a:pt x="0" y="0"/>
                  </a:lnTo>
                  <a:lnTo>
                    <a:pt x="0" y="109474"/>
                  </a:lnTo>
                  <a:close/>
                </a:path>
              </a:pathLst>
            </a:custGeom>
            <a:solidFill>
              <a:srgbClr val="8FD2C5"/>
            </a:solidFill>
          </p:spPr>
          <p:txBody>
            <a:bodyPr wrap="square" lIns="0" tIns="0" rIns="0" bIns="0" rtlCol="0"/>
            <a:lstStyle/>
            <a:p>
              <a:endParaRPr sz="1588"/>
            </a:p>
          </p:txBody>
        </p:sp>
        <p:sp>
          <p:nvSpPr>
            <p:cNvPr id="20" name="object 7"/>
            <p:cNvSpPr/>
            <p:nvPr/>
          </p:nvSpPr>
          <p:spPr>
            <a:xfrm>
              <a:off x="8188624" y="6761406"/>
              <a:ext cx="4003376" cy="96931"/>
            </a:xfrm>
            <a:custGeom>
              <a:avLst/>
              <a:gdLst/>
              <a:ahLst/>
              <a:cxnLst/>
              <a:rect l="l" t="t" r="r" b="b"/>
              <a:pathLst>
                <a:path w="3361054" h="109854">
                  <a:moveTo>
                    <a:pt x="0" y="109474"/>
                  </a:moveTo>
                  <a:lnTo>
                    <a:pt x="3360928" y="109474"/>
                  </a:lnTo>
                  <a:lnTo>
                    <a:pt x="3360928" y="0"/>
                  </a:lnTo>
                  <a:lnTo>
                    <a:pt x="0" y="0"/>
                  </a:lnTo>
                  <a:lnTo>
                    <a:pt x="0" y="109474"/>
                  </a:lnTo>
                  <a:close/>
                </a:path>
              </a:pathLst>
            </a:custGeom>
            <a:solidFill>
              <a:srgbClr val="F47735"/>
            </a:solidFill>
          </p:spPr>
          <p:txBody>
            <a:bodyPr wrap="square" lIns="0" tIns="0" rIns="0" bIns="0" rtlCol="0"/>
            <a:lstStyle/>
            <a:p>
              <a:endParaRPr sz="1588"/>
            </a:p>
          </p:txBody>
        </p:sp>
        <p:pic>
          <p:nvPicPr>
            <p:cNvPr id="21" name="Picture 20"/>
            <p:cNvPicPr>
              <a:picLocks noChangeAspect="1"/>
            </p:cNvPicPr>
            <p:nvPr/>
          </p:nvPicPr>
          <p:blipFill>
            <a:blip r:embed="rId3"/>
            <a:stretch>
              <a:fillRect/>
            </a:stretch>
          </p:blipFill>
          <p:spPr>
            <a:xfrm>
              <a:off x="10979782" y="5670233"/>
              <a:ext cx="1058027" cy="944189"/>
            </a:xfrm>
            <a:prstGeom prst="rect">
              <a:avLst/>
            </a:prstGeom>
          </p:spPr>
        </p:pic>
      </p:grpSp>
    </p:spTree>
    <p:extLst>
      <p:ext uri="{BB962C8B-B14F-4D97-AF65-F5344CB8AC3E}">
        <p14:creationId xmlns:p14="http://schemas.microsoft.com/office/powerpoint/2010/main" val="391994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282436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trans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12192000" cy="82475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5657671"/>
            <a:ext cx="12192000" cy="1200329"/>
          </a:xfrm>
          <a:prstGeom prst="rect">
            <a:avLst/>
          </a:prstGeom>
          <a:solidFill>
            <a:schemeClr val="tx1">
              <a:alpha val="48000"/>
            </a:schemeClr>
          </a:solidFill>
        </p:spPr>
        <p:txBody>
          <a:bodyPr wrap="square" rtlCol="0">
            <a:spAutoFit/>
          </a:bodyPr>
          <a:lstStyle/>
          <a:p>
            <a:pPr algn="ctr"/>
            <a:r>
              <a:rPr lang="en-US" sz="7200" b="1" dirty="0" smtClean="0">
                <a:solidFill>
                  <a:schemeClr val="bg1"/>
                </a:solidFill>
                <a:latin typeface="Arial" panose="020B0604020202020204" pitchFamily="34" charset="0"/>
                <a:cs typeface="Arial" panose="020B0604020202020204" pitchFamily="34" charset="0"/>
              </a:rPr>
              <a:t>TRANSITIONING FROM HS</a:t>
            </a:r>
            <a:endParaRPr lang="en-US" sz="7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4353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GRADU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3883" y="0"/>
            <a:ext cx="7666892" cy="54741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3441680"/>
            <a:ext cx="12192000" cy="3416320"/>
          </a:xfrm>
          <a:prstGeom prst="rect">
            <a:avLst/>
          </a:prstGeom>
          <a:solidFill>
            <a:schemeClr val="tx1">
              <a:alpha val="48000"/>
            </a:schemeClr>
          </a:solidFill>
        </p:spPr>
        <p:txBody>
          <a:bodyPr wrap="square" rtlCol="0">
            <a:spAutoFit/>
          </a:bodyPr>
          <a:lstStyle/>
          <a:p>
            <a:pPr algn="ctr"/>
            <a:r>
              <a:rPr lang="en-US" sz="7200" b="1" dirty="0" smtClean="0">
                <a:solidFill>
                  <a:schemeClr val="bg1"/>
                </a:solidFill>
                <a:latin typeface="Arial" panose="020B0604020202020204" pitchFamily="34" charset="0"/>
                <a:cs typeface="Arial" panose="020B0604020202020204" pitchFamily="34" charset="0"/>
              </a:rPr>
              <a:t>HOW LONG CAN A STUDENT WITH AN IDD STAY IN SCHOOL?</a:t>
            </a:r>
            <a:endParaRPr lang="en-US" sz="7200" dirty="0" smtClean="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1349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62051"/>
            <a:ext cx="12192000" cy="3139321"/>
          </a:xfrm>
          <a:prstGeom prst="rect">
            <a:avLst/>
          </a:prstGeom>
          <a:solidFill>
            <a:srgbClr val="7030A0"/>
          </a:solidFill>
        </p:spPr>
        <p:txBody>
          <a:bodyPr wrap="square" rtlCol="0">
            <a:spAutoFit/>
          </a:bodyPr>
          <a:lstStyle/>
          <a:p>
            <a:pPr algn="ctr"/>
            <a:r>
              <a:rPr lang="en-US" sz="6600" b="1" dirty="0" smtClean="0">
                <a:solidFill>
                  <a:schemeClr val="bg1"/>
                </a:solidFill>
                <a:latin typeface="Arial Rounded MT Bold" panose="020F0704030504030204" pitchFamily="34" charset="0"/>
                <a:cs typeface="Arial" panose="020B0604020202020204" pitchFamily="34" charset="0"/>
              </a:rPr>
              <a:t>How can Best Buddies support students with disabilities after high school?</a:t>
            </a:r>
            <a:endParaRPr lang="en-US" sz="6600" dirty="0">
              <a:solidFill>
                <a:schemeClr val="bg1"/>
              </a:solidFill>
              <a:latin typeface="Arial Rounded MT Bold" panose="020F0704030504030204" pitchFamily="34" charset="0"/>
              <a:cs typeface="Arial" panose="020B0604020202020204" pitchFamily="34" charset="0"/>
            </a:endParaRPr>
          </a:p>
        </p:txBody>
      </p:sp>
    </p:spTree>
    <p:extLst>
      <p:ext uri="{BB962C8B-B14F-4D97-AF65-F5344CB8AC3E}">
        <p14:creationId xmlns:p14="http://schemas.microsoft.com/office/powerpoint/2010/main" val="1073011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822567"/>
            <a:ext cx="12192000" cy="1061829"/>
          </a:xfrm>
          <a:prstGeom prst="rect">
            <a:avLst/>
          </a:prstGeom>
          <a:solidFill>
            <a:schemeClr val="tx1">
              <a:alpha val="48000"/>
            </a:schemeClr>
          </a:solidFill>
        </p:spPr>
        <p:txBody>
          <a:bodyPr wrap="square" rtlCol="0">
            <a:spAutoFit/>
          </a:bodyPr>
          <a:lstStyle/>
          <a:p>
            <a:pPr algn="ctr"/>
            <a:r>
              <a:rPr lang="en-US" sz="6300" b="1" dirty="0" smtClean="0">
                <a:solidFill>
                  <a:schemeClr val="bg1"/>
                </a:solidFill>
                <a:cs typeface="Arial" panose="020B0604020202020204" pitchFamily="34" charset="0"/>
              </a:rPr>
              <a:t>Best Buddies Jobs</a:t>
            </a:r>
            <a:endParaRPr lang="en-US" sz="6300" dirty="0" smtClean="0">
              <a:solidFill>
                <a:schemeClr val="bg1"/>
              </a:solidFill>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4802" y="1"/>
            <a:ext cx="5442395" cy="4822566"/>
          </a:xfrm>
          <a:prstGeom prst="rect">
            <a:avLst/>
          </a:prstGeom>
        </p:spPr>
      </p:pic>
      <p:sp>
        <p:nvSpPr>
          <p:cNvPr id="5" name="TextBox 4"/>
          <p:cNvSpPr txBox="1"/>
          <p:nvPr/>
        </p:nvSpPr>
        <p:spPr>
          <a:xfrm>
            <a:off x="2047702" y="6183654"/>
            <a:ext cx="7830588" cy="369332"/>
          </a:xfrm>
          <a:prstGeom prst="rect">
            <a:avLst/>
          </a:prstGeom>
          <a:noFill/>
        </p:spPr>
        <p:txBody>
          <a:bodyPr wrap="square" rtlCol="0">
            <a:spAutoFit/>
          </a:bodyPr>
          <a:lstStyle/>
          <a:p>
            <a:pPr algn="ctr"/>
            <a:r>
              <a:rPr lang="en-US" dirty="0" smtClean="0">
                <a:solidFill>
                  <a:schemeClr val="bg1"/>
                </a:solidFill>
                <a:hlinkClick r:id="rId4"/>
              </a:rPr>
              <a:t>Look what individuals with intellectual and developmental disabilities can do!</a:t>
            </a:r>
            <a:endParaRPr lang="en-US" dirty="0">
              <a:solidFill>
                <a:schemeClr val="bg1"/>
              </a:solidFill>
            </a:endParaRPr>
          </a:p>
        </p:txBody>
      </p:sp>
    </p:spTree>
    <p:extLst>
      <p:ext uri="{BB962C8B-B14F-4D97-AF65-F5344CB8AC3E}">
        <p14:creationId xmlns:p14="http://schemas.microsoft.com/office/powerpoint/2010/main" val="39718307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08856" y="388326"/>
            <a:ext cx="9917039" cy="3404850"/>
          </a:xfrm>
          <a:prstGeom prst="rect">
            <a:avLst/>
          </a:prstGeom>
        </p:spPr>
      </p:pic>
      <p:pic>
        <p:nvPicPr>
          <p:cNvPr id="5" name="Picture 4"/>
          <p:cNvPicPr>
            <a:picLocks noChangeAspect="1"/>
          </p:cNvPicPr>
          <p:nvPr/>
        </p:nvPicPr>
        <p:blipFill rotWithShape="1">
          <a:blip r:embed="rId4"/>
          <a:srcRect b="36119"/>
          <a:stretch/>
        </p:blipFill>
        <p:spPr>
          <a:xfrm>
            <a:off x="1829484" y="3793176"/>
            <a:ext cx="8912164" cy="3064824"/>
          </a:xfrm>
          <a:prstGeom prst="rect">
            <a:avLst/>
          </a:prstGeom>
        </p:spPr>
      </p:pic>
    </p:spTree>
    <p:extLst>
      <p:ext uri="{BB962C8B-B14F-4D97-AF65-F5344CB8AC3E}">
        <p14:creationId xmlns:p14="http://schemas.microsoft.com/office/powerpoint/2010/main" val="2921190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1061829"/>
          </a:xfrm>
          <a:prstGeom prst="rect">
            <a:avLst/>
          </a:prstGeom>
          <a:solidFill>
            <a:schemeClr val="tx1">
              <a:alpha val="48000"/>
            </a:schemeClr>
          </a:solidFill>
        </p:spPr>
        <p:txBody>
          <a:bodyPr wrap="square" rtlCol="0">
            <a:spAutoFit/>
          </a:bodyPr>
          <a:lstStyle/>
          <a:p>
            <a:pPr algn="ctr"/>
            <a:r>
              <a:rPr lang="en-US" sz="6300" b="1" dirty="0" smtClean="0">
                <a:solidFill>
                  <a:schemeClr val="bg1"/>
                </a:solidFill>
                <a:latin typeface="Arial" panose="020B0604020202020204" pitchFamily="34" charset="0"/>
                <a:cs typeface="Arial" panose="020B0604020202020204" pitchFamily="34" charset="0"/>
              </a:rPr>
              <a:t>EMPLOYMENT COMPARISON </a:t>
            </a:r>
            <a:endParaRPr lang="en-US" sz="6300" dirty="0" smtClean="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328244" y="1061829"/>
            <a:ext cx="11200331" cy="5796171"/>
          </a:xfrm>
          <a:prstGeom prst="rect">
            <a:avLst/>
          </a:prstGeom>
        </p:spPr>
      </p:pic>
    </p:spTree>
    <p:extLst>
      <p:ext uri="{BB962C8B-B14F-4D97-AF65-F5344CB8AC3E}">
        <p14:creationId xmlns:p14="http://schemas.microsoft.com/office/powerpoint/2010/main" val="28955613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3429" y="357553"/>
            <a:ext cx="11787555" cy="5029357"/>
          </a:xfrm>
          <a:prstGeom prst="rect">
            <a:avLst/>
          </a:prstGeom>
        </p:spPr>
      </p:pic>
    </p:spTree>
    <p:extLst>
      <p:ext uri="{BB962C8B-B14F-4D97-AF65-F5344CB8AC3E}">
        <p14:creationId xmlns:p14="http://schemas.microsoft.com/office/powerpoint/2010/main" val="4001537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93F9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265609-4ABE-594B-9952-67735E476CD1}"/>
              </a:ext>
            </a:extLst>
          </p:cNvPr>
          <p:cNvSpPr>
            <a:spLocks noGrp="1"/>
          </p:cNvSpPr>
          <p:nvPr>
            <p:ph type="title"/>
          </p:nvPr>
        </p:nvSpPr>
        <p:spPr>
          <a:solidFill>
            <a:srgbClr val="593F98"/>
          </a:solidFill>
        </p:spPr>
        <p:txBody>
          <a:bodyPr/>
          <a:lstStyle/>
          <a:p>
            <a:pPr algn="ctr"/>
            <a:r>
              <a:rPr lang="en-US" b="1" dirty="0" smtClean="0">
                <a:solidFill>
                  <a:schemeClr val="bg1"/>
                </a:solidFill>
              </a:rPr>
              <a:t>What can Best Buddies Jobs do for you?</a:t>
            </a:r>
            <a:endParaRPr lang="en-US" b="1" dirty="0">
              <a:solidFill>
                <a:schemeClr val="bg1"/>
              </a:solidFill>
            </a:endParaRPr>
          </a:p>
        </p:txBody>
      </p:sp>
      <p:sp>
        <p:nvSpPr>
          <p:cNvPr id="3" name="Content Placeholder 2">
            <a:extLst>
              <a:ext uri="{FF2B5EF4-FFF2-40B4-BE49-F238E27FC236}">
                <a16:creationId xmlns:a16="http://schemas.microsoft.com/office/drawing/2014/main" xmlns="" id="{415616BE-9DD5-2A45-A40B-162A986CE2EF}"/>
              </a:ext>
            </a:extLst>
          </p:cNvPr>
          <p:cNvSpPr>
            <a:spLocks noGrp="1"/>
          </p:cNvSpPr>
          <p:nvPr>
            <p:ph idx="1"/>
          </p:nvPr>
        </p:nvSpPr>
        <p:spPr/>
        <p:txBody>
          <a:bodyPr>
            <a:normAutofit fontScale="55000" lnSpcReduction="20000"/>
          </a:bodyPr>
          <a:lstStyle/>
          <a:p>
            <a:pPr>
              <a:lnSpc>
                <a:spcPct val="120000"/>
              </a:lnSpc>
            </a:pPr>
            <a:r>
              <a:rPr lang="en-US" sz="3600" dirty="0" smtClean="0">
                <a:solidFill>
                  <a:schemeClr val="bg1"/>
                </a:solidFill>
              </a:rPr>
              <a:t>Help you find a job that YOU want to do</a:t>
            </a:r>
            <a:endParaRPr lang="en-US" sz="3600" dirty="0">
              <a:solidFill>
                <a:schemeClr val="bg1"/>
              </a:solidFill>
            </a:endParaRPr>
          </a:p>
          <a:p>
            <a:pPr>
              <a:lnSpc>
                <a:spcPct val="120000"/>
              </a:lnSpc>
            </a:pPr>
            <a:r>
              <a:rPr lang="en-US" sz="3600" dirty="0" smtClean="0">
                <a:solidFill>
                  <a:schemeClr val="bg1"/>
                </a:solidFill>
              </a:rPr>
              <a:t>Finding a job that’s a fit for you through job matching</a:t>
            </a:r>
          </a:p>
          <a:p>
            <a:pPr>
              <a:lnSpc>
                <a:spcPct val="120000"/>
              </a:lnSpc>
            </a:pPr>
            <a:r>
              <a:rPr lang="en-US" sz="3600" dirty="0" smtClean="0">
                <a:solidFill>
                  <a:schemeClr val="bg1"/>
                </a:solidFill>
              </a:rPr>
              <a:t>Writing a resume</a:t>
            </a:r>
          </a:p>
          <a:p>
            <a:pPr>
              <a:lnSpc>
                <a:spcPct val="120000"/>
              </a:lnSpc>
            </a:pPr>
            <a:r>
              <a:rPr lang="en-US" sz="3600" dirty="0" smtClean="0">
                <a:solidFill>
                  <a:schemeClr val="bg1"/>
                </a:solidFill>
              </a:rPr>
              <a:t>Applying for jobs</a:t>
            </a:r>
          </a:p>
          <a:p>
            <a:pPr>
              <a:lnSpc>
                <a:spcPct val="120000"/>
              </a:lnSpc>
            </a:pPr>
            <a:r>
              <a:rPr lang="en-US" sz="3600" dirty="0" smtClean="0">
                <a:solidFill>
                  <a:schemeClr val="bg1"/>
                </a:solidFill>
              </a:rPr>
              <a:t>Prepping for an interview</a:t>
            </a:r>
          </a:p>
          <a:p>
            <a:pPr>
              <a:lnSpc>
                <a:spcPct val="120000"/>
              </a:lnSpc>
            </a:pPr>
            <a:r>
              <a:rPr lang="en-US" sz="3600" dirty="0" smtClean="0">
                <a:solidFill>
                  <a:schemeClr val="bg1"/>
                </a:solidFill>
              </a:rPr>
              <a:t>Completing new hire paperwork</a:t>
            </a:r>
          </a:p>
          <a:p>
            <a:pPr>
              <a:lnSpc>
                <a:spcPct val="120000"/>
              </a:lnSpc>
            </a:pPr>
            <a:r>
              <a:rPr lang="en-US" sz="3600" dirty="0" smtClean="0">
                <a:solidFill>
                  <a:schemeClr val="bg1"/>
                </a:solidFill>
              </a:rPr>
              <a:t>Travel training</a:t>
            </a:r>
            <a:endParaRPr lang="en-US" sz="3600" dirty="0" smtClean="0">
              <a:solidFill>
                <a:schemeClr val="bg1"/>
              </a:solidFill>
            </a:endParaRPr>
          </a:p>
          <a:p>
            <a:pPr>
              <a:lnSpc>
                <a:spcPct val="120000"/>
              </a:lnSpc>
            </a:pPr>
            <a:r>
              <a:rPr lang="en-US" sz="3600" dirty="0" smtClean="0">
                <a:solidFill>
                  <a:schemeClr val="bg1"/>
                </a:solidFill>
              </a:rPr>
              <a:t>Job coaching</a:t>
            </a:r>
          </a:p>
          <a:p>
            <a:pPr>
              <a:lnSpc>
                <a:spcPct val="120000"/>
              </a:lnSpc>
            </a:pPr>
            <a:r>
              <a:rPr lang="en-US" sz="3600" dirty="0" smtClean="0">
                <a:solidFill>
                  <a:schemeClr val="bg1"/>
                </a:solidFill>
              </a:rPr>
              <a:t>Checking in periodically with employer and employee</a:t>
            </a:r>
          </a:p>
          <a:p>
            <a:pPr>
              <a:lnSpc>
                <a:spcPct val="120000"/>
              </a:lnSpc>
            </a:pPr>
            <a:r>
              <a:rPr lang="en-US" sz="3600" dirty="0" smtClean="0">
                <a:solidFill>
                  <a:schemeClr val="bg1"/>
                </a:solidFill>
              </a:rPr>
              <a:t>Assisting with developing and achieving professional goals</a:t>
            </a:r>
            <a:endParaRPr lang="en-US" sz="3600"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1453101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A0E4B0CD3117469F65A342F6F3B7E9" ma:contentTypeVersion="6" ma:contentTypeDescription="Create a new document." ma:contentTypeScope="" ma:versionID="26054023c59de8e8d54c354310417039">
  <xsd:schema xmlns:xsd="http://www.w3.org/2001/XMLSchema" xmlns:xs="http://www.w3.org/2001/XMLSchema" xmlns:p="http://schemas.microsoft.com/office/2006/metadata/properties" xmlns:ns2="8dfea6c9-0bf5-472e-89df-0298462b6f25" xmlns:ns3="2f23a882-fce0-44f7-8ccd-42a92cd164aa" targetNamespace="http://schemas.microsoft.com/office/2006/metadata/properties" ma:root="true" ma:fieldsID="f59b5298207541606ecf269187d34275" ns2:_="" ns3:_="">
    <xsd:import namespace="8dfea6c9-0bf5-472e-89df-0298462b6f25"/>
    <xsd:import namespace="2f23a882-fce0-44f7-8ccd-42a92cd164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fea6c9-0bf5-472e-89df-0298462b6f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23a882-fce0-44f7-8ccd-42a92cd164a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A3338-BB63-4B7D-A372-BE78D61E7B4E}">
  <ds:schemaRefs>
    <ds:schemaRef ds:uri="http://schemas.openxmlformats.org/package/2006/metadata/core-properties"/>
    <ds:schemaRef ds:uri="http://purl.org/dc/dcmitype/"/>
    <ds:schemaRef ds:uri="http://schemas.microsoft.com/office/infopath/2007/PartnerControls"/>
    <ds:schemaRef ds:uri="7b600d1f-43fe-46a2-bc70-fea976af3701"/>
    <ds:schemaRef ds:uri="http://schemas.microsoft.com/office/2006/documentManagement/types"/>
    <ds:schemaRef ds:uri="http://purl.org/dc/elements/1.1/"/>
    <ds:schemaRef ds:uri="http://schemas.microsoft.com/office/2006/metadata/properties"/>
    <ds:schemaRef ds:uri="http://purl.org/dc/terms/"/>
    <ds:schemaRef ds:uri="8dfea6c9-0bf5-472e-89df-0298462b6f25"/>
    <ds:schemaRef ds:uri="http://www.w3.org/XML/1998/namespace"/>
  </ds:schemaRefs>
</ds:datastoreItem>
</file>

<file path=customXml/itemProps2.xml><?xml version="1.0" encoding="utf-8"?>
<ds:datastoreItem xmlns:ds="http://schemas.openxmlformats.org/officeDocument/2006/customXml" ds:itemID="{72B93251-42FD-403E-830C-A4917CBA3645}">
  <ds:schemaRefs>
    <ds:schemaRef ds:uri="http://schemas.microsoft.com/sharepoint/v3/contenttype/forms"/>
  </ds:schemaRefs>
</ds:datastoreItem>
</file>

<file path=customXml/itemProps3.xml><?xml version="1.0" encoding="utf-8"?>
<ds:datastoreItem xmlns:ds="http://schemas.openxmlformats.org/officeDocument/2006/customXml" ds:itemID="{639FC1F9-558F-491C-BD40-E3A3A2981BAE}"/>
</file>

<file path=docProps/app.xml><?xml version="1.0" encoding="utf-8"?>
<Properties xmlns="http://schemas.openxmlformats.org/officeDocument/2006/extended-properties" xmlns:vt="http://schemas.openxmlformats.org/officeDocument/2006/docPropsVTypes">
  <TotalTime>61</TotalTime>
  <Words>882</Words>
  <Application>Microsoft Office PowerPoint</Application>
  <PresentationFormat>Widescreen</PresentationFormat>
  <Paragraphs>70</Paragraphs>
  <Slides>17</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MS PGothic</vt:lpstr>
      <vt:lpstr>Arial</vt:lpstr>
      <vt:lpstr>Arial Rounded MT Bold</vt:lpstr>
      <vt:lpstr>Calibri</vt:lpstr>
      <vt:lpstr>Calibri Light</vt:lpstr>
      <vt:lpstr>Franklin Gothic Demi</vt:lpstr>
      <vt:lpstr>Franklin Gothic Heavy</vt:lpstr>
      <vt:lpstr>Office Theme</vt:lpstr>
      <vt:lpstr>Best Buddies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Best Buddies Jobs do for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Buddies Jobs</dc:title>
  <dc:creator>Chanel Brisbane</dc:creator>
  <cp:lastModifiedBy>Jenny Braunlin</cp:lastModifiedBy>
  <cp:revision>8</cp:revision>
  <dcterms:created xsi:type="dcterms:W3CDTF">2018-12-03T04:48:55Z</dcterms:created>
  <dcterms:modified xsi:type="dcterms:W3CDTF">2019-02-15T21:09:15Z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0x010100A7A0E4B0CD3117469F65A342F6F3B7E9</vt:lpwstr>
  </property>
</Properties>
</file>