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6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25.xml" ContentType="application/vnd.openxmlformats-officedocument.presentationml.slide+xml"/>
  <Override PartName="/ppt/slides/slide27.xml" ContentType="application/vnd.openxmlformats-officedocument.presentationml.slide+xml"/>
  <Override PartName="/ppt/slides/slide23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6.xml" ContentType="application/vnd.openxmlformats-officedocument.presentationml.slide+xml"/>
  <Override PartName="/ppt/slides/slide14.xml" ContentType="application/vnd.openxmlformats-officedocument.presentationml.slide+xml"/>
  <Override PartName="/ppt/slides/slide18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7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306" r:id="rId2"/>
    <p:sldId id="256" r:id="rId3"/>
    <p:sldId id="257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300" r:id="rId20"/>
    <p:sldId id="299" r:id="rId21"/>
    <p:sldId id="298" r:id="rId22"/>
    <p:sldId id="297" r:id="rId23"/>
    <p:sldId id="301" r:id="rId24"/>
    <p:sldId id="305" r:id="rId25"/>
    <p:sldId id="304" r:id="rId26"/>
    <p:sldId id="303" r:id="rId27"/>
    <p:sldId id="302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420"/>
    <a:srgbClr val="5A3F98"/>
    <a:srgbClr val="F37735"/>
    <a:srgbClr val="9396CA"/>
    <a:srgbClr val="8FD192"/>
    <a:srgbClr val="3975BE"/>
    <a:srgbClr val="3C7B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openxmlformats.org/officeDocument/2006/relationships/customXml" Target="../customXml/item2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F88EEF8-6168-4703-B6CA-574AD66C74B5}" type="datetimeFigureOut">
              <a:rPr lang="en-US"/>
              <a:pPr>
                <a:defRPr/>
              </a:pPr>
              <a:t>12/18/2018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E54847-A10A-4C85-82C8-CD7147A597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2608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Created by Educational Technology Network. www.edtechnetwork.com 2009</a:t>
            </a:r>
          </a:p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E1F2AC4-128E-477B-B293-DC75E5E8669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947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Participants in the program are placed in competitive jobs in the community where they are fully integrated with other 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employees. Upon obtaining a job, our purpose is to help the participant maintain employment. Rather than completely fade 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out after a participant is comfortable in their role, employment consultants will forever continue to check in offering support when 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needed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E397E8-5593-4485-B0E1-54EFF3A8ECD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7809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Possibly. It’s important for your buddy and their family to speak with a WIPA counselor to discuss how their benefits could be impacted. However, generally speaking, people can earn more money by working than through benefits they receive in the mail. </a:t>
            </a: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6262B5-A4E2-417A-A8FA-DB39FFBB2C0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726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All – Any job that is of interest</a:t>
            </a:r>
            <a:r>
              <a:rPr lang="en-US" baseline="0" dirty="0" smtClean="0"/>
              <a:t> to </a:t>
            </a:r>
            <a:r>
              <a:rPr lang="en-US" baseline="0" smtClean="0"/>
              <a:t>the participant</a:t>
            </a: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CB9409-9BC3-4A41-837D-1A1FEAF5270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5894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The</a:t>
            </a:r>
            <a:r>
              <a:rPr lang="en-US" baseline="0" dirty="0" smtClean="0"/>
              <a:t> lifecycle of their employment</a:t>
            </a:r>
            <a:endParaRPr lang="en-US" dirty="0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34C8E1-8C8A-431D-B72C-FC88860D301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8436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two criteria for being accepted into the Jobs program: 1) The individual has a diagnosed IDD and 2) They want to work. This means they have to want to work, not their parents want them to work. </a:t>
            </a:r>
            <a:endParaRPr lang="en-US" dirty="0" smtClean="0"/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648845-77C2-4881-A787-97499F9C2B1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2657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Each participant is connected with a Best Buddies Employment Consultant (Job Coach) to work with them throughout the process. The EC will evaluate their skills, work with them to develop a resume, help apply for jobs, support during the job interview process, complete new hire paperwork with the participant, attend onboarding processes once offered a job, and finally job coach the individual once they have accepted a position. Best Buddies supports the individual throughout the life cycle of their employment – we never leave! </a:t>
            </a:r>
            <a:endParaRPr lang="en-US" dirty="0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425FA4-33D9-455C-8EE9-97F6B69C72A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5361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Our program uses the “person centered planning” approach. We work with each participant to understand their skills, abilities, and goals and work to find a job that will match all of those. They are the ones to accept interview opportunities and ultimately decide if they want to accept the job or not. </a:t>
            </a:r>
            <a:endParaRPr lang="en-US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8023498-89EB-470D-8291-FBF83F755F6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0355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This could</a:t>
            </a:r>
            <a:r>
              <a:rPr lang="en-US" baseline="0" dirty="0" smtClean="0"/>
              <a:t> be adjusted based on your state, but overall - https://www.bestbuddies.org/jobs/participating-employers/ </a:t>
            </a:r>
            <a:endParaRPr lang="en-US" dirty="0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10663A1-122D-432A-BE6F-D6A7C035546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6021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1994</a:t>
            </a:r>
            <a:endParaRPr lang="en-US" dirty="0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F31A7D-64F9-4315-990C-95D7CA0C897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6386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Holland and Knight</a:t>
            </a:r>
            <a:endParaRPr lang="en-US" dirty="0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C9337E-C822-4E2E-8462-2D7ECD0AF4F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954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7D39A4-5665-4A3D-A59F-6B89D04CD2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8719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Barbie at Holland and Knight</a:t>
            </a:r>
            <a:endParaRPr lang="en-US" dirty="0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155973-B81C-4901-842B-BFE629A14FE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2239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Barbie at Holland and Knight</a:t>
            </a:r>
            <a:endParaRPr lang="en-US" dirty="0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CE4D94-CCBC-4B0E-82F5-669DC7D2793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8227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TJX with 21 employees</a:t>
            </a:r>
            <a:endParaRPr lang="en-US" dirty="0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6893C3-A628-4CE8-90B8-F99CC460261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7259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Many individuals with IDD don’t feel they have many options after</a:t>
            </a:r>
            <a:r>
              <a:rPr lang="en-US" baseline="0" dirty="0" smtClean="0"/>
              <a:t> HS and graduate “to the couch.” A peer buddy can start the conversation with their buddy about life after high school, by simply asking their buddy what they would like to do after HS (</a:t>
            </a:r>
            <a:r>
              <a:rPr lang="en-US" baseline="0" dirty="0" err="1" smtClean="0"/>
              <a:t>i.e</a:t>
            </a:r>
            <a:r>
              <a:rPr lang="en-US" baseline="0" dirty="0" smtClean="0"/>
              <a:t> continue their education in college, a trade school, find a job, </a:t>
            </a:r>
            <a:r>
              <a:rPr lang="en-US" baseline="0" dirty="0" err="1" smtClean="0"/>
              <a:t>intership</a:t>
            </a:r>
            <a:r>
              <a:rPr lang="en-US" baseline="0" dirty="0" smtClean="0"/>
              <a:t>)</a:t>
            </a:r>
            <a:endParaRPr lang="en-US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C4AD3B-4952-45FF-BE8F-DA47A8A526D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8618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You are a great influence for your buddy! You can help support them by talking with their parents, making sure they are connected with your</a:t>
            </a:r>
            <a:r>
              <a:rPr lang="en-US" baseline="0" dirty="0" smtClean="0"/>
              <a:t> local VR, and talk to your buddy about their interests – what are jobs they would like to do (more than just a grocery store!)</a:t>
            </a:r>
            <a:endParaRPr lang="en-US" dirty="0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C96100-FCC7-4634-AF4F-F9F1A8F4AB7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067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Talk to your parents about hiring someone with IDD! Would their company support this? Are they a potential employer? If</a:t>
            </a:r>
            <a:r>
              <a:rPr lang="en-US" baseline="0" dirty="0" smtClean="0"/>
              <a:t> so, connect them with Best Buddies!</a:t>
            </a:r>
            <a:endParaRPr lang="en-US" dirty="0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CFF0E0-1E79-4EA2-B2DC-C251873F45E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3795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They partially</a:t>
            </a:r>
            <a:r>
              <a:rPr lang="en-US" baseline="0" dirty="0" smtClean="0"/>
              <a:t> fund the Best Buddies Jobs program and provide vocational assessments, transportation vouchers, and clothing needed for employment</a:t>
            </a:r>
            <a:endParaRPr lang="en-US" dirty="0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977EE3-F942-4912-9831-456D1065402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9781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Checklists,</a:t>
            </a:r>
            <a:r>
              <a:rPr lang="en-US" baseline="0" dirty="0" smtClean="0"/>
              <a:t> time management, natural supports, any specific accommodations needed for an individual within reason</a:t>
            </a:r>
            <a:endParaRPr lang="en-US" dirty="0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748479-9EC1-4F79-9FEF-475DDD82A78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30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81%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138F12-7BA9-4951-837B-133FAA72C28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022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21 programs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880657-06BF-4F13-B12F-FF3EA8CCF9D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581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22 HOURS PER WEEK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81542E-9A02-465C-B597-DD4978082DF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9552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$10.22 per hour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2FC7BA-6207-4E83-80B1-3C9635B332A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5139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Vocational</a:t>
            </a:r>
            <a:r>
              <a:rPr lang="en-US" baseline="0" dirty="0" smtClean="0"/>
              <a:t> Rehabilitation</a:t>
            </a:r>
            <a:endParaRPr lang="en-US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2964AB-58A4-43C5-AD88-2C9A0962DD3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8502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/>
              <a:t>Best Buddies is a supported employment</a:t>
            </a:r>
            <a:r>
              <a:rPr lang="en-US" baseline="0" dirty="0" smtClean="0"/>
              <a:t> program 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referring to the assistance that we provide in obtaining and maintaining 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employment opportunities for our participants. This support may differ depending on the participant and the employer, however, may include interview preparation, on-site support during orientation, facilitation of sensitivity training for co-workers if necessary and the 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maintenance of communication with supervisors to provide on-going coaching as needed.</a:t>
            </a:r>
            <a:endParaRPr lang="en-US" dirty="0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754F1C-0466-423D-88C7-E9E84E66E11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0780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18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5F13FD-7FEF-45BA-9DEF-7623C992669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294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FB618-D941-496E-B075-BD82544E9422}" type="datetimeFigureOut">
              <a:rPr lang="en-US"/>
              <a:pPr>
                <a:defRPr/>
              </a:pPr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66065-98A8-4801-BAA6-1E8BA03711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20D52-396C-4096-B6AB-6E757EC7CA6D}" type="datetimeFigureOut">
              <a:rPr lang="en-US"/>
              <a:pPr>
                <a:defRPr/>
              </a:pPr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7FE97-5AF5-4A91-A2B8-7CE1A2FBB3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4CD18-919E-4A97-9A06-593C0DAF8E10}" type="datetimeFigureOut">
              <a:rPr lang="en-US"/>
              <a:pPr>
                <a:defRPr/>
              </a:pPr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CC7FC-BE1F-4397-ADE4-D50337E0A0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261F5-EBC4-4197-A5C8-BEB5C630336F}" type="datetimeFigureOut">
              <a:rPr lang="en-US"/>
              <a:pPr>
                <a:defRPr/>
              </a:pPr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BA61E-AF4D-4593-A390-2FBF18046B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F4B4C-EDE6-44E3-A3B2-13E09983E385}" type="datetimeFigureOut">
              <a:rPr lang="en-US"/>
              <a:pPr>
                <a:defRPr/>
              </a:pPr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ADB77-642F-4EDE-BE06-C72FA407D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64FC4-BA8D-4BE2-9C56-9A580DAE2E0E}" type="datetimeFigureOut">
              <a:rPr lang="en-US"/>
              <a:pPr>
                <a:defRPr/>
              </a:pPr>
              <a:t>12/18/2018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E31EC-7A9E-4C61-AB1E-96F98BEAA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9F96C-B75D-4D46-82F0-9877DE310479}" type="datetimeFigureOut">
              <a:rPr lang="en-US"/>
              <a:pPr>
                <a:defRPr/>
              </a:pPr>
              <a:t>12/18/2018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B051F-A833-461C-B50C-7F2A86A844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F3A11-EE19-45C1-B128-3B48349E0171}" type="datetimeFigureOut">
              <a:rPr lang="en-US"/>
              <a:pPr>
                <a:defRPr/>
              </a:pPr>
              <a:t>12/18/2018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09F6E-6729-4803-A4CC-870BE92DA1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D3D02-1B14-4033-B98D-27CD24108330}" type="datetimeFigureOut">
              <a:rPr lang="en-US"/>
              <a:pPr>
                <a:defRPr/>
              </a:pPr>
              <a:t>12/18/2018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4FEC8-E9F6-4DA1-AEDE-69D0C79F80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AAAAF-9AF3-4557-9258-D7384E69A7AD}" type="datetimeFigureOut">
              <a:rPr lang="en-US"/>
              <a:pPr>
                <a:defRPr/>
              </a:pPr>
              <a:t>12/18/2018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DDF92-BFEB-40B4-A38E-183BF82C57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2EA61-4A55-453F-84FB-BA2979FFB59F}" type="datetimeFigureOut">
              <a:rPr lang="en-US"/>
              <a:pPr>
                <a:defRPr/>
              </a:pPr>
              <a:t>12/18/2018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B8000-D524-48C4-A257-E2EB1CDE65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EF3AF2-3F7A-4207-94F9-045BA96A46C6}" type="datetimeFigureOut">
              <a:rPr lang="en-US"/>
              <a:pPr>
                <a:defRPr/>
              </a:pPr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FB42BC-BFD8-480B-BD3E-D8FFAD641B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26" Type="http://schemas.openxmlformats.org/officeDocument/2006/relationships/slide" Target="slide26.xml"/><Relationship Id="rId3" Type="http://schemas.openxmlformats.org/officeDocument/2006/relationships/slide" Target="slide7.xml"/><Relationship Id="rId21" Type="http://schemas.openxmlformats.org/officeDocument/2006/relationships/slide" Target="slide21.xml"/><Relationship Id="rId7" Type="http://schemas.openxmlformats.org/officeDocument/2006/relationships/slide" Target="slide3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5" Type="http://schemas.openxmlformats.org/officeDocument/2006/relationships/slide" Target="slide25.xml"/><Relationship Id="rId2" Type="http://schemas.openxmlformats.org/officeDocument/2006/relationships/notesSlide" Target="../notesSlides/notesSlide2.xml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6.xml"/><Relationship Id="rId6" Type="http://schemas.openxmlformats.org/officeDocument/2006/relationships/slide" Target="slide4.xml"/><Relationship Id="rId11" Type="http://schemas.openxmlformats.org/officeDocument/2006/relationships/slide" Target="slide11.xml"/><Relationship Id="rId24" Type="http://schemas.openxmlformats.org/officeDocument/2006/relationships/slide" Target="slide24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slide" Target="slide23.xml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4" Type="http://schemas.openxmlformats.org/officeDocument/2006/relationships/slide" Target="slide6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Relationship Id="rId27" Type="http://schemas.openxmlformats.org/officeDocument/2006/relationships/slide" Target="slide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8580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BEST BUDDIES JOBS JEOPARDY</a:t>
            </a:r>
            <a:endParaRPr lang="en-US" sz="7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200400"/>
            <a:ext cx="30480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1219200" y="367888"/>
            <a:ext cx="678180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WHAT MAKES THE BEST BUDDIES JOBS PROGRAM DIFFERENT FROM OTHER SUPPORTED EMPLOYMENT PROGRAMS?</a:t>
            </a: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2 – 30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9396CA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1371600" y="936095"/>
            <a:ext cx="67818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Arial Black" panose="020B0A04020102020204" pitchFamily="34" charset="0"/>
              </a:rPr>
              <a:t>WILL MY BUDDY LOSE </a:t>
            </a:r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ANY </a:t>
            </a:r>
            <a:r>
              <a:rPr lang="en-US" sz="4000" dirty="0">
                <a:solidFill>
                  <a:schemeClr val="bg1"/>
                </a:solidFill>
                <a:latin typeface="Arial Black" panose="020B0A04020102020204" pitchFamily="34" charset="0"/>
              </a:rPr>
              <a:t>CURRENT BENEFITS IF THEY HAVE A JOB?</a:t>
            </a: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2 – 40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9396CA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371600" y="721143"/>
            <a:ext cx="67818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WHAT TYPES OF JOBS ARE AVAILABLE FOR INDIVIDUALS WITH IDD?</a:t>
            </a: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2 – 50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9396CA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1371600" y="457200"/>
            <a:ext cx="678180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THIS IS HOW LONG A BEST BUDDIES JOBS PARTICIPANT CAN BE INVOLVED IN OUR JOBS PROGRAM AND RECEIVE SUPPORT FROM OUR STAFF</a:t>
            </a:r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3 – 10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F37735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Arial Black" panose="020B0A04020102020204" pitchFamily="34" charset="0"/>
              </a:rPr>
              <a:t>THIS IS WHO IS ACCEPTED INTO THE BEST BUDDIES JOBS PROGRAM</a:t>
            </a: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2800" i="1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3 – 20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F37735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1371600" y="724555"/>
            <a:ext cx="67818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HOW WILL BEST BUDDIES JOBS HELP MY BUDDY FIND AND KEEP A JOB?</a:t>
            </a: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3 – 30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F37735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371600" y="369447"/>
            <a:ext cx="678180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WHAT KIND OF OPPORTUNTIES DOES THE BEST BUDDIES JOBS PROGRAM LOOK FOR WHEN HELPING IDENTIFY A JOB FOR MY BUDDY?</a:t>
            </a: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3 – 40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F37735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1371600" y="113551"/>
            <a:ext cx="678180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3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THESE ARE EMPLOYERS THAT PARTNER WITH THE BEST BUDDIES JOBS PROGRAM AND SUCCESSFULLY EMPLOYEE INDIVIDUALS WITH INTELLECTUAL AND DEVELOPMENTAL DISABLITIES</a:t>
            </a:r>
          </a:p>
          <a:p>
            <a:pPr algn="ctr"/>
            <a:endParaRPr lang="en-US" sz="32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3 – 50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F37735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1371600" y="609600"/>
            <a:ext cx="67818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THIS IS THE YEAR THE BEST BUDDIES JOBS PROGRAM OFFICIALLY OPENED WITHIN BEST BUDDIES</a:t>
            </a: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4 – 10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5A3F98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1371600" y="724555"/>
            <a:ext cx="67818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THIS IS THE NAME OF THE FIRST BEST BUDDIES EMPLOYER PARTNER</a:t>
            </a: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</a:t>
            </a:r>
            <a:r>
              <a:rPr lang="en-US" sz="2800" i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4 </a:t>
            </a:r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– 20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5A3F98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 rtlCol="0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n/>
                <a:solidFill>
                  <a:schemeClr val="bg1"/>
                </a:solidFill>
                <a:latin typeface="Arial Black" panose="020B0A04020102020204" pitchFamily="34" charset="0"/>
              </a:rPr>
              <a:t>JEOPARDY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162800" y="1219200"/>
            <a:ext cx="1600200" cy="533400"/>
          </a:xfrm>
          <a:prstGeom prst="roundRect">
            <a:avLst/>
          </a:prstGeom>
          <a:solidFill>
            <a:srgbClr val="FFD42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latin typeface="Arial Black" panose="020B0A04020102020204" pitchFamily="34" charset="0"/>
              </a:rPr>
              <a:t>SUPPORT</a:t>
            </a:r>
            <a:r>
              <a:rPr lang="en-US" sz="2000" b="1" dirty="0" smtClean="0"/>
              <a:t> </a:t>
            </a:r>
            <a:endParaRPr lang="en-US" sz="20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5486400" y="1219200"/>
            <a:ext cx="1600200" cy="533400"/>
          </a:xfrm>
          <a:prstGeom prst="roundRect">
            <a:avLst/>
          </a:prstGeom>
          <a:solidFill>
            <a:srgbClr val="5A3F98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latin typeface="Arial Black" panose="020B0A04020102020204" pitchFamily="34" charset="0"/>
              </a:rPr>
              <a:t>HISTORY</a:t>
            </a:r>
            <a:endParaRPr lang="en-US" sz="2000" b="1" dirty="0">
              <a:latin typeface="Arial Black" panose="020B0A040201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810000" y="1219200"/>
            <a:ext cx="1600200" cy="533400"/>
          </a:xfrm>
          <a:prstGeom prst="roundRect">
            <a:avLst/>
          </a:prstGeom>
          <a:solidFill>
            <a:srgbClr val="F37735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BB JOBS</a:t>
            </a:r>
            <a:endParaRPr lang="en-US" sz="20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133600" y="1219200"/>
            <a:ext cx="1600200" cy="533400"/>
          </a:xfrm>
          <a:prstGeom prst="roundRect">
            <a:avLst/>
          </a:prstGeom>
          <a:solidFill>
            <a:srgbClr val="9396CA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FAQ</a:t>
            </a:r>
            <a:endParaRPr lang="en-US" sz="20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57200" y="1193042"/>
            <a:ext cx="1600200" cy="533400"/>
          </a:xfrm>
          <a:prstGeom prst="roundRect">
            <a:avLst/>
          </a:prstGeom>
          <a:solidFill>
            <a:srgbClr val="8FD19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latin typeface="Arial Black" panose="020B0A04020102020204" pitchFamily="34" charset="0"/>
              </a:rPr>
              <a:t>STATS</a:t>
            </a:r>
            <a:endParaRPr lang="en-US" sz="2000" b="1" dirty="0">
              <a:latin typeface="Arial Black" panose="020B0A04020102020204" pitchFamily="34" charset="0"/>
            </a:endParaRPr>
          </a:p>
        </p:txBody>
      </p:sp>
      <p:sp>
        <p:nvSpPr>
          <p:cNvPr id="18" name="Rounded Rectangle 17">
            <a:hlinkClick r:id="rId3" action="ppaction://hlinksldjump"/>
          </p:cNvPr>
          <p:cNvSpPr/>
          <p:nvPr/>
        </p:nvSpPr>
        <p:spPr>
          <a:xfrm>
            <a:off x="457200" y="5791200"/>
            <a:ext cx="1600200" cy="914400"/>
          </a:xfrm>
          <a:prstGeom prst="roundRect">
            <a:avLst/>
          </a:prstGeom>
          <a:solidFill>
            <a:srgbClr val="8FD19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50</a:t>
            </a:r>
          </a:p>
        </p:txBody>
      </p:sp>
      <p:sp>
        <p:nvSpPr>
          <p:cNvPr id="19" name="Rounded Rectangle 18">
            <a:hlinkClick r:id="rId4" action="ppaction://hlinksldjump"/>
          </p:cNvPr>
          <p:cNvSpPr/>
          <p:nvPr/>
        </p:nvSpPr>
        <p:spPr>
          <a:xfrm>
            <a:off x="457200" y="4800600"/>
            <a:ext cx="1600200" cy="914400"/>
          </a:xfrm>
          <a:prstGeom prst="roundRect">
            <a:avLst/>
          </a:prstGeom>
          <a:solidFill>
            <a:srgbClr val="8FD19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40</a:t>
            </a:r>
          </a:p>
        </p:txBody>
      </p:sp>
      <p:sp>
        <p:nvSpPr>
          <p:cNvPr id="20" name="Rounded Rectangle 19">
            <a:hlinkClick r:id="rId5" action="ppaction://hlinksldjump"/>
          </p:cNvPr>
          <p:cNvSpPr/>
          <p:nvPr/>
        </p:nvSpPr>
        <p:spPr>
          <a:xfrm>
            <a:off x="457200" y="3810000"/>
            <a:ext cx="1600200" cy="914400"/>
          </a:xfrm>
          <a:prstGeom prst="roundRect">
            <a:avLst/>
          </a:prstGeom>
          <a:solidFill>
            <a:srgbClr val="8FD19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30</a:t>
            </a:r>
          </a:p>
        </p:txBody>
      </p:sp>
      <p:sp>
        <p:nvSpPr>
          <p:cNvPr id="21" name="Rounded Rectangle 20">
            <a:hlinkClick r:id="rId6" action="ppaction://hlinksldjump"/>
          </p:cNvPr>
          <p:cNvSpPr/>
          <p:nvPr/>
        </p:nvSpPr>
        <p:spPr>
          <a:xfrm>
            <a:off x="457200" y="2819400"/>
            <a:ext cx="1600200" cy="914400"/>
          </a:xfrm>
          <a:prstGeom prst="roundRect">
            <a:avLst/>
          </a:prstGeom>
          <a:solidFill>
            <a:srgbClr val="8FD19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20</a:t>
            </a:r>
          </a:p>
        </p:txBody>
      </p:sp>
      <p:sp>
        <p:nvSpPr>
          <p:cNvPr id="22" name="Rounded Rectangle 21">
            <a:hlinkClick r:id="rId7" action="ppaction://hlinksldjump"/>
          </p:cNvPr>
          <p:cNvSpPr/>
          <p:nvPr/>
        </p:nvSpPr>
        <p:spPr>
          <a:xfrm>
            <a:off x="457200" y="1828800"/>
            <a:ext cx="1600200" cy="914400"/>
          </a:xfrm>
          <a:prstGeom prst="roundRect">
            <a:avLst/>
          </a:prstGeom>
          <a:solidFill>
            <a:srgbClr val="8FD19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Arial Black" panose="020B0A04020102020204" pitchFamily="34" charset="0"/>
              </a:rPr>
              <a:t>10</a:t>
            </a:r>
          </a:p>
        </p:txBody>
      </p:sp>
      <p:sp>
        <p:nvSpPr>
          <p:cNvPr id="23" name="Rounded Rectangle 22">
            <a:hlinkClick r:id="rId8" action="ppaction://hlinksldjump"/>
          </p:cNvPr>
          <p:cNvSpPr/>
          <p:nvPr/>
        </p:nvSpPr>
        <p:spPr>
          <a:xfrm>
            <a:off x="2133600" y="1828800"/>
            <a:ext cx="1600200" cy="914400"/>
          </a:xfrm>
          <a:prstGeom prst="roundRect">
            <a:avLst/>
          </a:prstGeom>
          <a:solidFill>
            <a:srgbClr val="9396CA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10</a:t>
            </a:r>
          </a:p>
        </p:txBody>
      </p:sp>
      <p:sp>
        <p:nvSpPr>
          <p:cNvPr id="24" name="Rounded Rectangle 23">
            <a:hlinkClick r:id="rId9" action="ppaction://hlinksldjump"/>
          </p:cNvPr>
          <p:cNvSpPr/>
          <p:nvPr/>
        </p:nvSpPr>
        <p:spPr>
          <a:xfrm>
            <a:off x="2133600" y="2819400"/>
            <a:ext cx="1600200" cy="914400"/>
          </a:xfrm>
          <a:prstGeom prst="roundRect">
            <a:avLst/>
          </a:prstGeom>
          <a:solidFill>
            <a:srgbClr val="9396CA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20</a:t>
            </a:r>
          </a:p>
        </p:txBody>
      </p:sp>
      <p:sp>
        <p:nvSpPr>
          <p:cNvPr id="25" name="Rounded Rectangle 24">
            <a:hlinkClick r:id="rId10" action="ppaction://hlinksldjump"/>
          </p:cNvPr>
          <p:cNvSpPr/>
          <p:nvPr/>
        </p:nvSpPr>
        <p:spPr>
          <a:xfrm>
            <a:off x="2133600" y="3810000"/>
            <a:ext cx="1600200" cy="914400"/>
          </a:xfrm>
          <a:prstGeom prst="roundRect">
            <a:avLst/>
          </a:prstGeom>
          <a:solidFill>
            <a:srgbClr val="9396CA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30</a:t>
            </a:r>
          </a:p>
        </p:txBody>
      </p:sp>
      <p:sp>
        <p:nvSpPr>
          <p:cNvPr id="26" name="Rounded Rectangle 25">
            <a:hlinkClick r:id="rId11" action="ppaction://hlinksldjump"/>
          </p:cNvPr>
          <p:cNvSpPr/>
          <p:nvPr/>
        </p:nvSpPr>
        <p:spPr>
          <a:xfrm>
            <a:off x="2133600" y="4800600"/>
            <a:ext cx="1600200" cy="914400"/>
          </a:xfrm>
          <a:prstGeom prst="roundRect">
            <a:avLst/>
          </a:prstGeom>
          <a:solidFill>
            <a:srgbClr val="9396CA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40</a:t>
            </a:r>
          </a:p>
        </p:txBody>
      </p:sp>
      <p:sp>
        <p:nvSpPr>
          <p:cNvPr id="27" name="Rounded Rectangle 26">
            <a:hlinkClick r:id="rId12" action="ppaction://hlinksldjump"/>
          </p:cNvPr>
          <p:cNvSpPr/>
          <p:nvPr/>
        </p:nvSpPr>
        <p:spPr>
          <a:xfrm>
            <a:off x="2133600" y="5791200"/>
            <a:ext cx="1600200" cy="914400"/>
          </a:xfrm>
          <a:prstGeom prst="roundRect">
            <a:avLst/>
          </a:prstGeom>
          <a:solidFill>
            <a:srgbClr val="9396CA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50</a:t>
            </a:r>
          </a:p>
        </p:txBody>
      </p:sp>
      <p:sp>
        <p:nvSpPr>
          <p:cNvPr id="28" name="Rounded Rectangle 27">
            <a:hlinkClick r:id="rId13" action="ppaction://hlinksldjump"/>
          </p:cNvPr>
          <p:cNvSpPr/>
          <p:nvPr/>
        </p:nvSpPr>
        <p:spPr>
          <a:xfrm>
            <a:off x="3810000" y="1828800"/>
            <a:ext cx="1600200" cy="914400"/>
          </a:xfrm>
          <a:prstGeom prst="roundRect">
            <a:avLst/>
          </a:prstGeom>
          <a:solidFill>
            <a:srgbClr val="F37735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10</a:t>
            </a:r>
          </a:p>
        </p:txBody>
      </p:sp>
      <p:sp>
        <p:nvSpPr>
          <p:cNvPr id="29" name="Rounded Rectangle 28">
            <a:hlinkClick r:id="rId14" action="ppaction://hlinksldjump"/>
          </p:cNvPr>
          <p:cNvSpPr/>
          <p:nvPr/>
        </p:nvSpPr>
        <p:spPr>
          <a:xfrm>
            <a:off x="3810000" y="2819400"/>
            <a:ext cx="1600200" cy="914400"/>
          </a:xfrm>
          <a:prstGeom prst="roundRect">
            <a:avLst/>
          </a:prstGeom>
          <a:solidFill>
            <a:srgbClr val="F37735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20</a:t>
            </a:r>
          </a:p>
        </p:txBody>
      </p:sp>
      <p:sp>
        <p:nvSpPr>
          <p:cNvPr id="30" name="Rounded Rectangle 29">
            <a:hlinkClick r:id="rId15" action="ppaction://hlinksldjump"/>
          </p:cNvPr>
          <p:cNvSpPr/>
          <p:nvPr/>
        </p:nvSpPr>
        <p:spPr>
          <a:xfrm>
            <a:off x="3810000" y="3810000"/>
            <a:ext cx="1600200" cy="914400"/>
          </a:xfrm>
          <a:prstGeom prst="roundRect">
            <a:avLst/>
          </a:prstGeom>
          <a:solidFill>
            <a:srgbClr val="F37735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30</a:t>
            </a:r>
          </a:p>
        </p:txBody>
      </p:sp>
      <p:sp>
        <p:nvSpPr>
          <p:cNvPr id="31" name="Rounded Rectangle 30">
            <a:hlinkClick r:id="rId16" action="ppaction://hlinksldjump"/>
          </p:cNvPr>
          <p:cNvSpPr/>
          <p:nvPr/>
        </p:nvSpPr>
        <p:spPr>
          <a:xfrm>
            <a:off x="3810000" y="4800600"/>
            <a:ext cx="1600200" cy="914400"/>
          </a:xfrm>
          <a:prstGeom prst="roundRect">
            <a:avLst/>
          </a:prstGeom>
          <a:solidFill>
            <a:srgbClr val="F37735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40</a:t>
            </a:r>
          </a:p>
        </p:txBody>
      </p:sp>
      <p:sp>
        <p:nvSpPr>
          <p:cNvPr id="32" name="Rounded Rectangle 31">
            <a:hlinkClick r:id="rId17" action="ppaction://hlinksldjump"/>
          </p:cNvPr>
          <p:cNvSpPr/>
          <p:nvPr/>
        </p:nvSpPr>
        <p:spPr>
          <a:xfrm>
            <a:off x="3810000" y="5791200"/>
            <a:ext cx="1600200" cy="914400"/>
          </a:xfrm>
          <a:prstGeom prst="roundRect">
            <a:avLst/>
          </a:prstGeom>
          <a:solidFill>
            <a:srgbClr val="F37735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50</a:t>
            </a:r>
          </a:p>
        </p:txBody>
      </p:sp>
      <p:sp>
        <p:nvSpPr>
          <p:cNvPr id="33" name="Rounded Rectangle 32">
            <a:hlinkClick r:id="rId18" action="ppaction://hlinksldjump"/>
          </p:cNvPr>
          <p:cNvSpPr/>
          <p:nvPr/>
        </p:nvSpPr>
        <p:spPr>
          <a:xfrm>
            <a:off x="5486400" y="1828800"/>
            <a:ext cx="1600200" cy="914400"/>
          </a:xfrm>
          <a:prstGeom prst="roundRect">
            <a:avLst/>
          </a:prstGeom>
          <a:solidFill>
            <a:srgbClr val="5A3F98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10</a:t>
            </a:r>
          </a:p>
        </p:txBody>
      </p:sp>
      <p:sp>
        <p:nvSpPr>
          <p:cNvPr id="34" name="Rounded Rectangle 33">
            <a:hlinkClick r:id="rId19" action="ppaction://hlinksldjump"/>
          </p:cNvPr>
          <p:cNvSpPr/>
          <p:nvPr/>
        </p:nvSpPr>
        <p:spPr>
          <a:xfrm>
            <a:off x="5486400" y="2819400"/>
            <a:ext cx="1600200" cy="914400"/>
          </a:xfrm>
          <a:prstGeom prst="roundRect">
            <a:avLst/>
          </a:prstGeom>
          <a:solidFill>
            <a:srgbClr val="5A3F98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20</a:t>
            </a:r>
          </a:p>
        </p:txBody>
      </p:sp>
      <p:sp>
        <p:nvSpPr>
          <p:cNvPr id="35" name="Rounded Rectangle 34">
            <a:hlinkClick r:id="rId20" action="ppaction://hlinksldjump"/>
          </p:cNvPr>
          <p:cNvSpPr/>
          <p:nvPr/>
        </p:nvSpPr>
        <p:spPr>
          <a:xfrm>
            <a:off x="5486400" y="3810000"/>
            <a:ext cx="1600200" cy="914400"/>
          </a:xfrm>
          <a:prstGeom prst="roundRect">
            <a:avLst/>
          </a:prstGeom>
          <a:solidFill>
            <a:srgbClr val="5A3F98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30</a:t>
            </a:r>
          </a:p>
        </p:txBody>
      </p:sp>
      <p:sp>
        <p:nvSpPr>
          <p:cNvPr id="36" name="Rounded Rectangle 35">
            <a:hlinkClick r:id="rId21" action="ppaction://hlinksldjump"/>
          </p:cNvPr>
          <p:cNvSpPr/>
          <p:nvPr/>
        </p:nvSpPr>
        <p:spPr>
          <a:xfrm>
            <a:off x="5486400" y="4800600"/>
            <a:ext cx="1600200" cy="914400"/>
          </a:xfrm>
          <a:prstGeom prst="roundRect">
            <a:avLst/>
          </a:prstGeom>
          <a:solidFill>
            <a:srgbClr val="5A3F98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40</a:t>
            </a:r>
          </a:p>
        </p:txBody>
      </p:sp>
      <p:sp>
        <p:nvSpPr>
          <p:cNvPr id="37" name="Rounded Rectangle 36">
            <a:hlinkClick r:id="rId22" action="ppaction://hlinksldjump"/>
          </p:cNvPr>
          <p:cNvSpPr/>
          <p:nvPr/>
        </p:nvSpPr>
        <p:spPr>
          <a:xfrm>
            <a:off x="5486400" y="5791200"/>
            <a:ext cx="1600200" cy="914400"/>
          </a:xfrm>
          <a:prstGeom prst="roundRect">
            <a:avLst/>
          </a:prstGeom>
          <a:solidFill>
            <a:srgbClr val="5A3F98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50</a:t>
            </a:r>
          </a:p>
        </p:txBody>
      </p:sp>
      <p:sp>
        <p:nvSpPr>
          <p:cNvPr id="38" name="Rounded Rectangle 37">
            <a:hlinkClick r:id="rId23" action="ppaction://hlinksldjump"/>
          </p:cNvPr>
          <p:cNvSpPr/>
          <p:nvPr/>
        </p:nvSpPr>
        <p:spPr>
          <a:xfrm>
            <a:off x="7162800" y="1828800"/>
            <a:ext cx="1600200" cy="914400"/>
          </a:xfrm>
          <a:prstGeom prst="roundRect">
            <a:avLst/>
          </a:prstGeom>
          <a:solidFill>
            <a:srgbClr val="FFD42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10</a:t>
            </a:r>
          </a:p>
        </p:txBody>
      </p:sp>
      <p:sp>
        <p:nvSpPr>
          <p:cNvPr id="39" name="Rounded Rectangle 38">
            <a:hlinkClick r:id="rId24" action="ppaction://hlinksldjump"/>
          </p:cNvPr>
          <p:cNvSpPr/>
          <p:nvPr/>
        </p:nvSpPr>
        <p:spPr>
          <a:xfrm>
            <a:off x="7162800" y="2819400"/>
            <a:ext cx="1600200" cy="914400"/>
          </a:xfrm>
          <a:prstGeom prst="roundRect">
            <a:avLst/>
          </a:prstGeom>
          <a:solidFill>
            <a:srgbClr val="FFD42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20</a:t>
            </a:r>
          </a:p>
        </p:txBody>
      </p:sp>
      <p:sp>
        <p:nvSpPr>
          <p:cNvPr id="40" name="Rounded Rectangle 39">
            <a:hlinkClick r:id="rId25" action="ppaction://hlinksldjump"/>
          </p:cNvPr>
          <p:cNvSpPr/>
          <p:nvPr/>
        </p:nvSpPr>
        <p:spPr>
          <a:xfrm>
            <a:off x="7162800" y="3810000"/>
            <a:ext cx="1600200" cy="914400"/>
          </a:xfrm>
          <a:prstGeom prst="roundRect">
            <a:avLst/>
          </a:prstGeom>
          <a:solidFill>
            <a:srgbClr val="FFD42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30</a:t>
            </a:r>
          </a:p>
        </p:txBody>
      </p:sp>
      <p:sp>
        <p:nvSpPr>
          <p:cNvPr id="41" name="Rounded Rectangle 40">
            <a:hlinkClick r:id="rId26" action="ppaction://hlinksldjump"/>
          </p:cNvPr>
          <p:cNvSpPr/>
          <p:nvPr/>
        </p:nvSpPr>
        <p:spPr>
          <a:xfrm>
            <a:off x="7162800" y="4800600"/>
            <a:ext cx="1600200" cy="914400"/>
          </a:xfrm>
          <a:prstGeom prst="roundRect">
            <a:avLst/>
          </a:prstGeom>
          <a:solidFill>
            <a:srgbClr val="FFD42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40</a:t>
            </a:r>
          </a:p>
        </p:txBody>
      </p:sp>
      <p:sp>
        <p:nvSpPr>
          <p:cNvPr id="42" name="Rounded Rectangle 41">
            <a:hlinkClick r:id="rId27" action="ppaction://hlinksldjump"/>
          </p:cNvPr>
          <p:cNvSpPr/>
          <p:nvPr/>
        </p:nvSpPr>
        <p:spPr>
          <a:xfrm>
            <a:off x="7162800" y="5791200"/>
            <a:ext cx="1600200" cy="914400"/>
          </a:xfrm>
          <a:prstGeom prst="roundRect">
            <a:avLst/>
          </a:prstGeom>
          <a:solidFill>
            <a:srgbClr val="FFD42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latin typeface="Arial Black" panose="020B0A04020102020204" pitchFamily="34" charset="0"/>
              </a:rPr>
              <a:t>50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1371600" y="756400"/>
            <a:ext cx="67818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THIS IS THE NAME OF THE FIRST BEST BUDDIES JOBS HIRED PARTICIPANT</a:t>
            </a: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4 – 30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5A3F98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1371600" y="347838"/>
            <a:ext cx="678180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THIS IS THE NAME OF THE BEST BUDDIES JOBS PARTICIPANT THAT HAS WORKED FOR HIS/HER EMPLOYER FOR THE LONGEST PERIOD OF TIME</a:t>
            </a: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4 – 40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5A3F98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1371600" y="347838"/>
            <a:ext cx="678180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THIS </a:t>
            </a:r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COMPANY HAS THE MOST EMPLOYED PARTICIPANTS</a:t>
            </a: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4 – 50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5A3F98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1371600" y="366035"/>
            <a:ext cx="678180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THIS IS HOW I CAN START THE CONVERSATION WITH MY BUDDY ABOUT LIFE AFTER HIGH SCHOOL</a:t>
            </a: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5 – 10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FFD42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"/>
          <p:cNvSpPr txBox="1">
            <a:spLocks noChangeArrowheads="1"/>
          </p:cNvSpPr>
          <p:nvPr/>
        </p:nvSpPr>
        <p:spPr bwMode="auto">
          <a:xfrm>
            <a:off x="1447800" y="337602"/>
            <a:ext cx="678180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THIS IS HOW I CAN SUPPORT MY BUDDY IF HE/SHE IS INTERESTED IN FINDING A JOB AFTER HIGH SCHOOL</a:t>
            </a: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5 – 20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FFD42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1"/>
          <p:cNvSpPr txBox="1">
            <a:spLocks noChangeArrowheads="1"/>
          </p:cNvSpPr>
          <p:nvPr/>
        </p:nvSpPr>
        <p:spPr bwMode="auto">
          <a:xfrm>
            <a:off x="1371600" y="532504"/>
            <a:ext cx="678180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THIS IS HOW I CAN SUPPORT THE JOBS PROGRAM AND INDIVIDUALS WITH IDD IF I DON’T HAVE A BUDDY</a:t>
            </a: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2800" i="1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5 – 30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FFD42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1371600" y="337602"/>
            <a:ext cx="678180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WHAT ROLE DOES VOCATIONAL REHABILITATION PLAY IN THE JOBS PROCESS?</a:t>
            </a: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5 – 40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FFD42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>
            <a:spLocks noChangeArrowheads="1"/>
          </p:cNvSpPr>
          <p:nvPr/>
        </p:nvSpPr>
        <p:spPr bwMode="auto">
          <a:xfrm>
            <a:off x="1371600" y="98780"/>
            <a:ext cx="67818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WHAT TYPE OF ACCOMODATIONS CAN AN EMPLOYMENT CONSULTANT PROVIDE TO THE BEST BUDDIES PARTICIPANTS</a:t>
            </a:r>
          </a:p>
          <a:p>
            <a:pPr algn="ctr"/>
            <a:endParaRPr lang="en-US" sz="2800" i="1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2800" i="1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2800" i="1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2800" i="1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5 – 50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FFD42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1219200" y="609600"/>
            <a:ext cx="67818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THE CURRENT PERCENTAGE OF UNEMPLOYMENT FOR INDIVIDUALS WITH INTELLECTUAL AND DEVELOPMENTAL DISABILITIES</a:t>
            </a:r>
          </a:p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1 – 10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8FD19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1295400" y="337602"/>
            <a:ext cx="678180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THIS IS THE NUMBER OF OFFICIAL BEST BUDDIES JOBS PROGRAMS WE HAVE IN THE UNITED STATES</a:t>
            </a: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1 – 20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8FD19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1371600" y="734791"/>
            <a:ext cx="67818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THIS IS HOW LONG BEST BUDDIES JOBS PARTICIPANTS WORK ON AVERAGE PER WEEK</a:t>
            </a: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1 – 30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8FD19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1371600" y="756400"/>
            <a:ext cx="67818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THIS IS HOW MUCH MONEY BEST BUDDIES JOBS PARTICIPANTS EARN ON AVERAGE</a:t>
            </a: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1 – 40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8FD19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1447800" y="601444"/>
            <a:ext cx="6781800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 Black" panose="020B0A04020102020204" pitchFamily="34" charset="0"/>
              </a:rPr>
              <a:t>THE CURRENT FEDERAL-STATE PROGRAM THAT HELPS INDIVIDUALS WITH INTELLECTUAL AND DEVELOPMENTAL DISABLITIES WITH IDENTIFYING A VENDOR TO FIND AND KEEP A JOB</a:t>
            </a: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Category </a:t>
            </a:r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1 – 50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8FD192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1371600" y="1219200"/>
            <a:ext cx="67818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WHAT IS SUPPORTED EMPLOYMENT?</a:t>
            </a: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2 – 10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9396CA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447800" y="552554"/>
            <a:ext cx="67818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WHAT AGE CAN PARTICIPANTS JOIN THE BEST BUDDIES JOBS PROGRAM?</a:t>
            </a: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en-US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2800" i="1" dirty="0">
                <a:solidFill>
                  <a:schemeClr val="bg1"/>
                </a:solidFill>
                <a:latin typeface="Arial Black" panose="020B0A04020102020204" pitchFamily="34" charset="0"/>
              </a:rPr>
              <a:t>Category 2 – 20 Points</a:t>
            </a:r>
          </a:p>
        </p:txBody>
      </p:sp>
      <p:sp>
        <p:nvSpPr>
          <p:cNvPr id="3" name="Left Arrow 2">
            <a:hlinkClick r:id="rId3" action="ppaction://hlinksldjump"/>
          </p:cNvPr>
          <p:cNvSpPr/>
          <p:nvPr/>
        </p:nvSpPr>
        <p:spPr>
          <a:xfrm>
            <a:off x="304800" y="6172200"/>
            <a:ext cx="914400" cy="457200"/>
          </a:xfrm>
          <a:prstGeom prst="leftArrow">
            <a:avLst/>
          </a:prstGeom>
          <a:solidFill>
            <a:srgbClr val="9396CA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7A0E4B0CD3117469F65A342F6F3B7E9" ma:contentTypeVersion="6" ma:contentTypeDescription="Create a new document." ma:contentTypeScope="" ma:versionID="26054023c59de8e8d54c354310417039">
  <xsd:schema xmlns:xsd="http://www.w3.org/2001/XMLSchema" xmlns:xs="http://www.w3.org/2001/XMLSchema" xmlns:p="http://schemas.microsoft.com/office/2006/metadata/properties" xmlns:ns2="8dfea6c9-0bf5-472e-89df-0298462b6f25" xmlns:ns3="2f23a882-fce0-44f7-8ccd-42a92cd164aa" targetNamespace="http://schemas.microsoft.com/office/2006/metadata/properties" ma:root="true" ma:fieldsID="f59b5298207541606ecf269187d34275" ns2:_="" ns3:_="">
    <xsd:import namespace="8dfea6c9-0bf5-472e-89df-0298462b6f25"/>
    <xsd:import namespace="2f23a882-fce0-44f7-8ccd-42a92cd164aa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ea6c9-0bf5-472e-89df-0298462b6f2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23a882-fce0-44f7-8ccd-42a92cd164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1C20CC1-136D-4E9C-A941-B99C5CCE86CD}"/>
</file>

<file path=customXml/itemProps2.xml><?xml version="1.0" encoding="utf-8"?>
<ds:datastoreItem xmlns:ds="http://schemas.openxmlformats.org/officeDocument/2006/customXml" ds:itemID="{1357A06B-8F43-4D5F-B8FF-0D2E7A65EAE0}"/>
</file>

<file path=customXml/itemProps3.xml><?xml version="1.0" encoding="utf-8"?>
<ds:datastoreItem xmlns:ds="http://schemas.openxmlformats.org/officeDocument/2006/customXml" ds:itemID="{3684B5CB-716A-4E49-A274-45C34CCDE5FE}"/>
</file>

<file path=docProps/app.xml><?xml version="1.0" encoding="utf-8"?>
<Properties xmlns="http://schemas.openxmlformats.org/officeDocument/2006/extended-properties" xmlns:vt="http://schemas.openxmlformats.org/officeDocument/2006/docPropsVTypes">
  <TotalTime>3105</TotalTime>
  <Words>1196</Words>
  <Application>Microsoft Office PowerPoint</Application>
  <PresentationFormat>On-screen Show (4:3)</PresentationFormat>
  <Paragraphs>220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Arial Black</vt:lpstr>
      <vt:lpstr>Calibri</vt:lpstr>
      <vt:lpstr>Office Theme</vt:lpstr>
      <vt:lpstr>PowerPoint Presentation</vt:lpstr>
      <vt:lpstr>JEOPARDY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Educational Technology Network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JEOPARDY</dc:title>
  <dc:subject>Jeopardy Template</dc:subject>
  <dc:creator>Educational Technology Network</dc:creator>
  <cp:keywords>Jeopardy Powerpoint Template;Educational Technology</cp:keywords>
  <dc:description>www.edtechnetwork.com</dc:description>
  <cp:lastModifiedBy>Andrea Tessaro</cp:lastModifiedBy>
  <cp:revision>110</cp:revision>
  <dcterms:created xsi:type="dcterms:W3CDTF">2009-08-07T00:02:41Z</dcterms:created>
  <dcterms:modified xsi:type="dcterms:W3CDTF">2018-12-18T21:48:33Z</dcterms:modified>
  <cp:category>Jeopardy Template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0x010100A7A0E4B0CD3117469F65A342F6F3B7E9</vt:lpwstr>
  </property>
</Properties>
</file>