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5143500" type="screen16x9"/>
  <p:notesSz cx="6858000" cy="9144000"/>
  <p:embeddedFontLst>
    <p:embeddedFont>
      <p:font typeface="PT Sans Narrow" panose="020B0604020202020204" charset="0"/>
      <p:regular r:id="rId24"/>
      <p:bold r:id="rId25"/>
    </p:embeddedFont>
    <p:embeddedFont>
      <p:font typeface="Open Sans" panose="020B060402020202020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966"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2533451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5263c127f1_0_18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5263c127f1_0_1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547094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5263c127f1_0_1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5263c127f1_0_1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529566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5263c127f1_0_1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5263c127f1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391366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5263c127f1_0_15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5263c127f1_0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29535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5263c127f1_0_1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5263c127f1_0_1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Group discussion - can be used in formal and informal settings, impacts multiple layers of a person’s life, promotes independence</a:t>
            </a:r>
            <a:endParaRPr/>
          </a:p>
        </p:txBody>
      </p:sp>
    </p:spTree>
    <p:extLst>
      <p:ext uri="{BB962C8B-B14F-4D97-AF65-F5344CB8AC3E}">
        <p14:creationId xmlns:p14="http://schemas.microsoft.com/office/powerpoint/2010/main" val="37769452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5263c127f1_0_18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5263c127f1_0_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05914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5263c127f1_0_17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5263c127f1_0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503103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5263c127f1_0_1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5263c127f1_0_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078155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5263c127f1_0_19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5263c127f1_0_1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985363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5263c127f1_0_2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5263c127f1_0_2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625483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5263c127f1_0_2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5263c127f1_0_2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13245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5263c127f1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5263c127f1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103612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5263c127f1_0_2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5263c127f1_0_2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458551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5263c127f1_0_2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5263c127f1_0_2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Tracking, Colleges/E-buddies, Group Photo</a:t>
            </a:r>
            <a:endParaRPr/>
          </a:p>
        </p:txBody>
      </p:sp>
    </p:spTree>
    <p:extLst>
      <p:ext uri="{BB962C8B-B14F-4D97-AF65-F5344CB8AC3E}">
        <p14:creationId xmlns:p14="http://schemas.microsoft.com/office/powerpoint/2010/main" val="2031064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5263c127f1_0_9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5263c127f1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48930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5263c127f1_0_10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5263c127f1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42807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5263c127f1_0_1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5263c127f1_0_1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00275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5263c127f1_0_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5263c127f1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41493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5263c127f1_0_1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5263c127f1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941949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5263c127f1_0_1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5263c127f1_0_1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173285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5263c127f1_0_1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5263c127f1_0_1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95615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w="76200" cap="flat" cmpd="sng">
            <a:solidFill>
              <a:schemeClr val="lt2"/>
            </a:solidFill>
            <a:prstDash val="solid"/>
            <a:round/>
            <a:headEnd type="none" w="sm" len="sm"/>
            <a:tailEnd type="none" w="sm" len="sm"/>
          </a:ln>
        </p:spPr>
      </p:cxnSp>
      <p:cxnSp>
        <p:nvCxnSpPr>
          <p:cNvPr id="11" name="Google Shape;11;p2"/>
          <p:cNvCxnSpPr/>
          <p:nvPr/>
        </p:nvCxnSpPr>
        <p:spPr>
          <a:xfrm>
            <a:off x="1575035" y="3158252"/>
            <a:ext cx="562200" cy="0"/>
          </a:xfrm>
          <a:prstGeom prst="straightConnector1">
            <a:avLst/>
          </a:prstGeom>
          <a:noFill/>
          <a:ln w="76200" cap="flat" cmpd="sng">
            <a:solidFill>
              <a:schemeClr val="lt2"/>
            </a:solidFill>
            <a:prstDash val="solid"/>
            <a:round/>
            <a:headEnd type="none" w="sm" len="sm"/>
            <a:tailEnd type="none" w="sm" len="sm"/>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14" name="Google Shape;14;p2"/>
            <p:cNvCxnSpPr/>
            <p:nvPr/>
          </p:nvCxnSpPr>
          <p:spPr>
            <a:xfrm rot="10800000">
              <a:off x="1346429" y="1163700"/>
              <a:ext cx="6452100" cy="0"/>
            </a:xfrm>
            <a:prstGeom prst="straightConnector1">
              <a:avLst/>
            </a:prstGeom>
            <a:noFill/>
            <a:ln w="9525" cap="flat" cmpd="sng">
              <a:solidFill>
                <a:schemeClr val="accent3"/>
              </a:solidFill>
              <a:prstDash val="solid"/>
              <a:round/>
              <a:headEnd type="none" w="sm" len="sm"/>
              <a:tailEnd type="none" w="sm" len="sm"/>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17" name="Google Shape;17;p2"/>
            <p:cNvCxnSpPr/>
            <p:nvPr/>
          </p:nvCxnSpPr>
          <p:spPr>
            <a:xfrm>
              <a:off x="1346435" y="3969088"/>
              <a:ext cx="6452100" cy="0"/>
            </a:xfrm>
            <a:prstGeom prst="straightConnector1">
              <a:avLst/>
            </a:prstGeom>
            <a:noFill/>
            <a:ln w="9525" cap="flat" cmpd="sng">
              <a:solidFill>
                <a:schemeClr val="accent3"/>
              </a:solidFill>
              <a:prstDash val="solid"/>
              <a:round/>
              <a:headEnd type="none" w="sm" len="sm"/>
              <a:tailEnd type="none" w="sm" len="sm"/>
            </a:ln>
          </p:spPr>
        </p:cxnSp>
      </p:grpSp>
      <p:sp>
        <p:nvSpPr>
          <p:cNvPr id="18" name="Google Shape;18;p2"/>
          <p:cNvSpPr txBox="1">
            <a:spLocks noGrp="1"/>
          </p:cNvSpPr>
          <p:nvPr>
            <p:ph type="ctrTitle"/>
          </p:nvPr>
        </p:nvSpPr>
        <p:spPr>
          <a:xfrm>
            <a:off x="1004150" y="1751764"/>
            <a:ext cx="7136700" cy="1022400"/>
          </a:xfrm>
          <a:prstGeom prst="rect">
            <a:avLst/>
          </a:prstGeom>
        </p:spPr>
        <p:txBody>
          <a:bodyPr spcFirstLastPara="1" wrap="square" lIns="91425" tIns="91425" rIns="91425" bIns="91425" anchor="b" anchorCtr="0"/>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19" name="Google Shape;19;p2"/>
          <p:cNvSpPr txBox="1">
            <a:spLocks noGrp="1"/>
          </p:cNvSpPr>
          <p:nvPr>
            <p:ph type="subTitle" idx="1"/>
          </p:nvPr>
        </p:nvSpPr>
        <p:spPr>
          <a:xfrm>
            <a:off x="2137225" y="2850039"/>
            <a:ext cx="48705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a:endParaRPr/>
          </a:p>
        </p:txBody>
      </p:sp>
      <p:sp>
        <p:nvSpPr>
          <p:cNvPr id="20" name="Google Shape;20;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1"/>
          <p:cNvSpPr txBox="1">
            <a:spLocks noGrp="1"/>
          </p:cNvSpPr>
          <p:nvPr>
            <p:ph type="title" hasCustomPrompt="1"/>
          </p:nvPr>
        </p:nvSpPr>
        <p:spPr>
          <a:xfrm>
            <a:off x="311700" y="1304850"/>
            <a:ext cx="8520600" cy="1538400"/>
          </a:xfrm>
          <a:prstGeom prst="rect">
            <a:avLst/>
          </a:prstGeom>
        </p:spPr>
        <p:txBody>
          <a:bodyPr spcFirstLastPara="1" wrap="square" lIns="91425" tIns="91425" rIns="91425" bIns="91425" anchor="ctr" anchorCtr="0"/>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a:spLocks noGrp="1"/>
          </p:cNvSpPr>
          <p:nvPr>
            <p:ph type="body" idx="1"/>
          </p:nvPr>
        </p:nvSpPr>
        <p:spPr>
          <a:xfrm>
            <a:off x="311700" y="2995650"/>
            <a:ext cx="8520600" cy="10716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9" name="Google Shape;5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0"/>
        <p:cNvGrpSpPr/>
        <p:nvPr/>
      </p:nvGrpSpPr>
      <p:grpSpPr>
        <a:xfrm>
          <a:off x="0" y="0"/>
          <a:ext cx="0" cy="0"/>
          <a:chOff x="0" y="0"/>
          <a:chExt cx="0" cy="0"/>
        </a:xfrm>
      </p:grpSpPr>
      <p:sp>
        <p:nvSpPr>
          <p:cNvPr id="61" name="Google Shape;6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txBox="1">
            <a:spLocks noGrp="1"/>
          </p:cNvSpPr>
          <p:nvPr>
            <p:ph type="title"/>
          </p:nvPr>
        </p:nvSpPr>
        <p:spPr>
          <a:xfrm>
            <a:off x="311700" y="814800"/>
            <a:ext cx="8571300" cy="9420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a:endParaRPr/>
          </a:p>
        </p:txBody>
      </p:sp>
      <p:sp>
        <p:nvSpPr>
          <p:cNvPr id="24" name="Google Shape;24;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8" name="Google Shape;28;p4"/>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9" name="Google Shape;2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2" name="Google Shape;32;p5"/>
          <p:cNvSpPr txBox="1">
            <a:spLocks noGrp="1"/>
          </p:cNvSpPr>
          <p:nvPr>
            <p:ph type="body" idx="1"/>
          </p:nvPr>
        </p:nvSpPr>
        <p:spPr>
          <a:xfrm>
            <a:off x="311700" y="1266175"/>
            <a:ext cx="3999900" cy="33027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3" name="Google Shape;33;p5"/>
          <p:cNvSpPr txBox="1">
            <a:spLocks noGrp="1"/>
          </p:cNvSpPr>
          <p:nvPr>
            <p:ph type="body" idx="2"/>
          </p:nvPr>
        </p:nvSpPr>
        <p:spPr>
          <a:xfrm>
            <a:off x="4832400" y="1266175"/>
            <a:ext cx="3999900" cy="33027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4" name="Google Shape;3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7" name="Google Shape;3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1" name="Google Shape;4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6"/>
        </a:solidFill>
        <a:effectLst/>
      </p:bgPr>
    </p:bg>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526350"/>
            <a:ext cx="5613600" cy="4090800"/>
          </a:xfrm>
          <a:prstGeom prst="rect">
            <a:avLst/>
          </a:prstGeom>
        </p:spPr>
        <p:txBody>
          <a:bodyPr spcFirstLastPara="1" wrap="square" lIns="91425" tIns="91425" rIns="91425" bIns="91425" anchor="ctr" anchorCtr="0"/>
          <a:lstStyle>
            <a:lvl1pPr lvl="0">
              <a:spcBef>
                <a:spcPts val="0"/>
              </a:spcBef>
              <a:spcAft>
                <a:spcPts val="0"/>
              </a:spcAft>
              <a:buClr>
                <a:schemeClr val="dk2"/>
              </a:buClr>
              <a:buSzPts val="5400"/>
              <a:buNone/>
              <a:defRPr sz="5400" b="0">
                <a:solidFill>
                  <a:schemeClr val="dk2"/>
                </a:solidFill>
              </a:defRPr>
            </a:lvl1pPr>
            <a:lvl2pPr lvl="1">
              <a:spcBef>
                <a:spcPts val="0"/>
              </a:spcBef>
              <a:spcAft>
                <a:spcPts val="0"/>
              </a:spcAft>
              <a:buClr>
                <a:schemeClr val="dk2"/>
              </a:buClr>
              <a:buSzPts val="5400"/>
              <a:buNone/>
              <a:defRPr sz="5400" b="0">
                <a:solidFill>
                  <a:schemeClr val="dk2"/>
                </a:solidFill>
              </a:defRPr>
            </a:lvl2pPr>
            <a:lvl3pPr lvl="2">
              <a:spcBef>
                <a:spcPts val="0"/>
              </a:spcBef>
              <a:spcAft>
                <a:spcPts val="0"/>
              </a:spcAft>
              <a:buClr>
                <a:schemeClr val="dk2"/>
              </a:buClr>
              <a:buSzPts val="5400"/>
              <a:buNone/>
              <a:defRPr sz="5400" b="0">
                <a:solidFill>
                  <a:schemeClr val="dk2"/>
                </a:solidFill>
              </a:defRPr>
            </a:lvl3pPr>
            <a:lvl4pPr lvl="3">
              <a:spcBef>
                <a:spcPts val="0"/>
              </a:spcBef>
              <a:spcAft>
                <a:spcPts val="0"/>
              </a:spcAft>
              <a:buClr>
                <a:schemeClr val="dk2"/>
              </a:buClr>
              <a:buSzPts val="5400"/>
              <a:buNone/>
              <a:defRPr sz="5400" b="0">
                <a:solidFill>
                  <a:schemeClr val="dk2"/>
                </a:solidFill>
              </a:defRPr>
            </a:lvl4pPr>
            <a:lvl5pPr lvl="4">
              <a:spcBef>
                <a:spcPts val="0"/>
              </a:spcBef>
              <a:spcAft>
                <a:spcPts val="0"/>
              </a:spcAft>
              <a:buClr>
                <a:schemeClr val="dk2"/>
              </a:buClr>
              <a:buSzPts val="5400"/>
              <a:buNone/>
              <a:defRPr sz="5400" b="0">
                <a:solidFill>
                  <a:schemeClr val="dk2"/>
                </a:solidFill>
              </a:defRPr>
            </a:lvl5pPr>
            <a:lvl6pPr lvl="5">
              <a:spcBef>
                <a:spcPts val="0"/>
              </a:spcBef>
              <a:spcAft>
                <a:spcPts val="0"/>
              </a:spcAft>
              <a:buClr>
                <a:schemeClr val="dk2"/>
              </a:buClr>
              <a:buSzPts val="5400"/>
              <a:buNone/>
              <a:defRPr sz="5400" b="0">
                <a:solidFill>
                  <a:schemeClr val="dk2"/>
                </a:solidFill>
              </a:defRPr>
            </a:lvl6pPr>
            <a:lvl7pPr lvl="6">
              <a:spcBef>
                <a:spcPts val="0"/>
              </a:spcBef>
              <a:spcAft>
                <a:spcPts val="0"/>
              </a:spcAft>
              <a:buClr>
                <a:schemeClr val="dk2"/>
              </a:buClr>
              <a:buSzPts val="5400"/>
              <a:buNone/>
              <a:defRPr sz="5400" b="0">
                <a:solidFill>
                  <a:schemeClr val="dk2"/>
                </a:solidFill>
              </a:defRPr>
            </a:lvl7pPr>
            <a:lvl8pPr lvl="7">
              <a:spcBef>
                <a:spcPts val="0"/>
              </a:spcBef>
              <a:spcAft>
                <a:spcPts val="0"/>
              </a:spcAft>
              <a:buClr>
                <a:schemeClr val="dk2"/>
              </a:buClr>
              <a:buSzPts val="5400"/>
              <a:buNone/>
              <a:defRPr sz="5400" b="0">
                <a:solidFill>
                  <a:schemeClr val="dk2"/>
                </a:solidFill>
              </a:defRPr>
            </a:lvl8pPr>
            <a:lvl9pPr lvl="8">
              <a:spcBef>
                <a:spcPts val="0"/>
              </a:spcBef>
              <a:spcAft>
                <a:spcPts val="0"/>
              </a:spcAft>
              <a:buClr>
                <a:schemeClr val="dk2"/>
              </a:buClr>
              <a:buSzPts val="5400"/>
              <a:buNone/>
              <a:defRPr sz="5400" b="0">
                <a:solidFill>
                  <a:schemeClr val="dk2"/>
                </a:solidFill>
              </a:defRPr>
            </a:lvl9pPr>
          </a:lstStyle>
          <a:p>
            <a:endParaRPr/>
          </a:p>
        </p:txBody>
      </p:sp>
      <p:sp>
        <p:nvSpPr>
          <p:cNvPr id="44" name="Google Shape;4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7" name="Google Shape;47;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8" name="Google Shape;48;p9"/>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9" name="Google Shape;49;p9"/>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a:spLocks noGrp="1"/>
          </p:cNvSpPr>
          <p:nvPr>
            <p:ph type="body" idx="1"/>
          </p:nvPr>
        </p:nvSpPr>
        <p:spPr>
          <a:xfrm>
            <a:off x="311700" y="4230725"/>
            <a:ext cx="5998800" cy="5988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a:endParaRPr/>
          </a:p>
        </p:txBody>
      </p:sp>
      <p:sp>
        <p:nvSpPr>
          <p:cNvPr id="54" name="Google Shape;5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trop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9pPr>
          </a:lstStyle>
          <a:p>
            <a:endParaRPr/>
          </a:p>
        </p:txBody>
      </p:sp>
      <p:sp>
        <p:nvSpPr>
          <p:cNvPr id="7" name="Google Shape;7;p1"/>
          <p:cNvSpPr txBox="1">
            <a:spLocks noGrp="1"/>
          </p:cNvSpPr>
          <p:nvPr>
            <p:ph type="body" idx="1"/>
          </p:nvPr>
        </p:nvSpPr>
        <p:spPr>
          <a:xfrm>
            <a:off x="311700" y="1266325"/>
            <a:ext cx="8520600" cy="33027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marL="914400" lvl="1"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iI0lmpvElGY"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hyperlink" Target="https://www.bestbuddies.org/bbu/speech-writing/"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hyperlink" Target="https://www.bestbuddies.org/bbu/advocating-for-employment/" TargetMode="External"/><Relationship Id="rId4" Type="http://schemas.openxmlformats.org/officeDocument/2006/relationships/hyperlink" Target="https://www.bestbuddies.org/bbu/public-speaking-essentials/"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bestbuddies.org/wp-content/uploads/2018/10/Ambassador-Training-Recommendation-1.pdf"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65"/>
        <p:cNvGrpSpPr/>
        <p:nvPr/>
      </p:nvGrpSpPr>
      <p:grpSpPr>
        <a:xfrm>
          <a:off x="0" y="0"/>
          <a:ext cx="0" cy="0"/>
          <a:chOff x="0" y="0"/>
          <a:chExt cx="0" cy="0"/>
        </a:xfrm>
      </p:grpSpPr>
      <p:sp>
        <p:nvSpPr>
          <p:cNvPr id="66" name="Google Shape;66;p13"/>
          <p:cNvSpPr txBox="1">
            <a:spLocks noGrp="1"/>
          </p:cNvSpPr>
          <p:nvPr>
            <p:ph type="title"/>
          </p:nvPr>
        </p:nvSpPr>
        <p:spPr>
          <a:xfrm>
            <a:off x="311700" y="3171925"/>
            <a:ext cx="8520600" cy="1538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r>
              <a:rPr lang="en" sz="7200">
                <a:solidFill>
                  <a:srgbClr val="8186C1"/>
                </a:solidFill>
              </a:rPr>
              <a:t>Best Buddies </a:t>
            </a:r>
            <a:endParaRPr sz="7200">
              <a:solidFill>
                <a:srgbClr val="8186C1"/>
              </a:solidFill>
            </a:endParaRPr>
          </a:p>
          <a:p>
            <a:pPr marL="0" lvl="0" indent="0" algn="ctr" rtl="0">
              <a:spcBef>
                <a:spcPts val="0"/>
              </a:spcBef>
              <a:spcAft>
                <a:spcPts val="0"/>
              </a:spcAft>
              <a:buClr>
                <a:srgbClr val="000000"/>
              </a:buClr>
              <a:buSzPts val="1100"/>
              <a:buFont typeface="Arial"/>
              <a:buNone/>
            </a:pPr>
            <a:r>
              <a:rPr lang="en" sz="7200">
                <a:solidFill>
                  <a:srgbClr val="8186C1"/>
                </a:solidFill>
              </a:rPr>
              <a:t>Ambassador Facilitator Training</a:t>
            </a:r>
            <a:endParaRPr sz="7200">
              <a:solidFill>
                <a:srgbClr val="8186C1"/>
              </a:solidFill>
            </a:endParaRPr>
          </a:p>
          <a:p>
            <a:pPr marL="0" lvl="0" indent="0" algn="ctr" rtl="0">
              <a:spcBef>
                <a:spcPts val="0"/>
              </a:spcBef>
              <a:spcAft>
                <a:spcPts val="0"/>
              </a:spcAft>
              <a:buNone/>
            </a:pPr>
            <a:endParaRPr sz="7200"/>
          </a:p>
        </p:txBody>
      </p:sp>
      <p:pic>
        <p:nvPicPr>
          <p:cNvPr id="67" name="Google Shape;67;p13"/>
          <p:cNvPicPr preferRelativeResize="0"/>
          <p:nvPr/>
        </p:nvPicPr>
        <p:blipFill>
          <a:blip r:embed="rId3">
            <a:alphaModFix/>
          </a:blip>
          <a:stretch>
            <a:fillRect/>
          </a:stretch>
        </p:blipFill>
        <p:spPr>
          <a:xfrm>
            <a:off x="3790525" y="209850"/>
            <a:ext cx="1562962" cy="153840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2"/>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Terminology</a:t>
            </a:r>
            <a:endParaRPr/>
          </a:p>
        </p:txBody>
      </p:sp>
      <p:sp>
        <p:nvSpPr>
          <p:cNvPr id="127" name="Google Shape;127;p22"/>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rgbClr val="000000"/>
              </a:buClr>
              <a:buSzPts val="1100"/>
              <a:buFont typeface="Arial"/>
              <a:buNone/>
            </a:pPr>
            <a:r>
              <a:rPr lang="en" sz="1200" b="1"/>
              <a:t>Facilitator</a:t>
            </a:r>
            <a:r>
              <a:rPr lang="en" sz="1200"/>
              <a:t> – Best Buddies staff person or trained volunteer who leads an ambassadors training. Volunteers can consist of board members, advisors, student leaders, or a previously trained ambassador who has been selected and approved by Best Buddies staff.</a:t>
            </a:r>
            <a:endParaRPr sz="1200"/>
          </a:p>
          <a:p>
            <a:pPr marL="0" lvl="0" indent="0" algn="l" rtl="0">
              <a:spcBef>
                <a:spcPts val="1600"/>
              </a:spcBef>
              <a:spcAft>
                <a:spcPts val="0"/>
              </a:spcAft>
              <a:buClr>
                <a:srgbClr val="000000"/>
              </a:buClr>
              <a:buSzPts val="1100"/>
              <a:buFont typeface="Arial"/>
              <a:buNone/>
            </a:pPr>
            <a:r>
              <a:rPr lang="en" sz="1200" b="1"/>
              <a:t>Speech</a:t>
            </a:r>
            <a:r>
              <a:rPr lang="en" sz="1200"/>
              <a:t> </a:t>
            </a:r>
            <a:r>
              <a:rPr lang="en" sz="1200" b="1"/>
              <a:t>Coach</a:t>
            </a:r>
            <a:r>
              <a:rPr lang="en" sz="1200"/>
              <a:t> – a volunteer who is paired with one ambassador for the duration of an ambassadors training to assist with the writing and practicing of a speech. Speech coaches help ambassadors in areas of brainstorming, organization, and editing. Speech coaches should not be writing speeches for their matched ambassadors, but serve as a guide/mentor who provides one-on-one attention as needed.</a:t>
            </a:r>
            <a:endParaRPr sz="1200"/>
          </a:p>
          <a:p>
            <a:pPr marL="0" lvl="0" indent="0" algn="l" rtl="0">
              <a:spcBef>
                <a:spcPts val="1600"/>
              </a:spcBef>
              <a:spcAft>
                <a:spcPts val="0"/>
              </a:spcAft>
              <a:buClr>
                <a:srgbClr val="000000"/>
              </a:buClr>
              <a:buSzPts val="1100"/>
              <a:buFont typeface="Arial"/>
              <a:buNone/>
            </a:pPr>
            <a:r>
              <a:rPr lang="en" sz="1200" b="1"/>
              <a:t>Ambassador</a:t>
            </a:r>
            <a:r>
              <a:rPr lang="en" sz="1200"/>
              <a:t> </a:t>
            </a:r>
            <a:r>
              <a:rPr lang="en" sz="1200" b="1"/>
              <a:t>Liaison</a:t>
            </a:r>
            <a:r>
              <a:rPr lang="en" sz="1200"/>
              <a:t> – a Best Buddies state staff member who has been appointed to oversee the Ambassadors program in their office or state; responsibilities include organizing ambassador trainings, managing all ambassador tracking online, recruiting new ambassadors, developing opportunities to further the experiences and professional development of current state ambassadors, and communicating regularly with the Best Buddies International Deputy Director, Ambassadors.</a:t>
            </a:r>
            <a:endParaRPr sz="1200"/>
          </a:p>
          <a:p>
            <a:pPr marL="0" lvl="0" indent="0" algn="l" rtl="0">
              <a:spcBef>
                <a:spcPts val="1600"/>
              </a:spcBef>
              <a:spcAft>
                <a:spcPts val="0"/>
              </a:spcAft>
              <a:buClr>
                <a:srgbClr val="000000"/>
              </a:buClr>
              <a:buSzPts val="1100"/>
              <a:buFont typeface="Arial"/>
              <a:buNone/>
            </a:pPr>
            <a:endParaRPr sz="1200"/>
          </a:p>
          <a:p>
            <a:pPr marL="0" lvl="0" indent="0" algn="l" rtl="0">
              <a:spcBef>
                <a:spcPts val="1600"/>
              </a:spcBef>
              <a:spcAft>
                <a:spcPts val="16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3"/>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Qualities of an Ambassador</a:t>
            </a:r>
            <a:endParaRPr/>
          </a:p>
        </p:txBody>
      </p:sp>
      <p:sp>
        <p:nvSpPr>
          <p:cNvPr id="133" name="Google Shape;133;p23"/>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rgbClr val="000000"/>
              </a:buClr>
              <a:buSzPts val="1100"/>
              <a:buFont typeface="Arial"/>
              <a:buNone/>
            </a:pPr>
            <a:r>
              <a:rPr lang="en" sz="1400" b="1"/>
              <a:t>Humility</a:t>
            </a:r>
            <a:r>
              <a:rPr lang="en" sz="1400"/>
              <a:t>:  Ambassador is self-aware of their unique qualities and stays free of pride or arrogance</a:t>
            </a:r>
            <a:endParaRPr sz="1400"/>
          </a:p>
          <a:p>
            <a:pPr marL="0" lvl="0" indent="0" algn="l" rtl="0">
              <a:spcBef>
                <a:spcPts val="1600"/>
              </a:spcBef>
              <a:spcAft>
                <a:spcPts val="0"/>
              </a:spcAft>
              <a:buClr>
                <a:srgbClr val="000000"/>
              </a:buClr>
              <a:buSzPts val="1100"/>
              <a:buFont typeface="Arial"/>
              <a:buNone/>
            </a:pPr>
            <a:r>
              <a:rPr lang="en" sz="1400" b="1"/>
              <a:t>Professionalism</a:t>
            </a:r>
            <a:r>
              <a:rPr lang="en" sz="1400"/>
              <a:t>: Conducts themselves in a respectful, honest and responsible way upholding the standards of BBI</a:t>
            </a:r>
            <a:endParaRPr sz="1400"/>
          </a:p>
          <a:p>
            <a:pPr marL="0" lvl="0" indent="0" algn="l" rtl="0">
              <a:spcBef>
                <a:spcPts val="1600"/>
              </a:spcBef>
              <a:spcAft>
                <a:spcPts val="0"/>
              </a:spcAft>
              <a:buClr>
                <a:srgbClr val="000000"/>
              </a:buClr>
              <a:buSzPts val="1100"/>
              <a:buFont typeface="Arial"/>
              <a:buNone/>
            </a:pPr>
            <a:r>
              <a:rPr lang="en" sz="1400" b="1"/>
              <a:t>Appearance</a:t>
            </a:r>
            <a:r>
              <a:rPr lang="en" sz="1400"/>
              <a:t>: Ambassador presents themselves in a clean, well kept, and appropriate attire</a:t>
            </a:r>
            <a:endParaRPr sz="1400"/>
          </a:p>
          <a:p>
            <a:pPr marL="0" lvl="0" indent="0" algn="l" rtl="0">
              <a:spcBef>
                <a:spcPts val="1600"/>
              </a:spcBef>
              <a:spcAft>
                <a:spcPts val="0"/>
              </a:spcAft>
              <a:buClr>
                <a:srgbClr val="000000"/>
              </a:buClr>
              <a:buSzPts val="1100"/>
              <a:buFont typeface="Arial"/>
              <a:buNone/>
            </a:pPr>
            <a:r>
              <a:rPr lang="en" sz="1400" b="1"/>
              <a:t>Attitude</a:t>
            </a:r>
            <a:r>
              <a:rPr lang="en" sz="1400"/>
              <a:t>: Maintains a positive perspective on their role as an ambassador and BBI</a:t>
            </a:r>
            <a:endParaRPr sz="1400"/>
          </a:p>
          <a:p>
            <a:pPr marL="0" lvl="0" indent="0" algn="l" rtl="0">
              <a:spcBef>
                <a:spcPts val="1600"/>
              </a:spcBef>
              <a:spcAft>
                <a:spcPts val="0"/>
              </a:spcAft>
              <a:buClr>
                <a:srgbClr val="000000"/>
              </a:buClr>
              <a:buSzPts val="1100"/>
              <a:buFont typeface="Arial"/>
              <a:buNone/>
            </a:pPr>
            <a:r>
              <a:rPr lang="en" sz="1400" b="1"/>
              <a:t>Personal</a:t>
            </a:r>
            <a:r>
              <a:rPr lang="en" sz="1400"/>
              <a:t> </a:t>
            </a:r>
            <a:r>
              <a:rPr lang="en" sz="1400" b="1"/>
              <a:t>Conduct</a:t>
            </a:r>
            <a:r>
              <a:rPr lang="en" sz="1400"/>
              <a:t>: Behaves in an appropriate manner by treating people with respect, acting lawfully and showing leadership in their daily lives</a:t>
            </a:r>
            <a:endParaRPr sz="1400"/>
          </a:p>
          <a:p>
            <a:pPr marL="0" lvl="0" indent="0" algn="l" rtl="0">
              <a:spcBef>
                <a:spcPts val="1600"/>
              </a:spcBef>
              <a:spcAft>
                <a:spcPts val="0"/>
              </a:spcAft>
              <a:buClr>
                <a:srgbClr val="000000"/>
              </a:buClr>
              <a:buSzPts val="1100"/>
              <a:buFont typeface="Arial"/>
              <a:buNone/>
            </a:pPr>
            <a:r>
              <a:rPr lang="en" sz="1400" b="1"/>
              <a:t>Experience</a:t>
            </a:r>
            <a:r>
              <a:rPr lang="en" sz="1400"/>
              <a:t>: Has been engaged in at least one BB program and attends ambassador trainings regularly</a:t>
            </a:r>
            <a:endParaRPr sz="1400"/>
          </a:p>
          <a:p>
            <a:pPr marL="0" lvl="0" indent="0" algn="l" rtl="0">
              <a:spcBef>
                <a:spcPts val="1600"/>
              </a:spcBef>
              <a:spcAft>
                <a:spcPts val="1600"/>
              </a:spcAft>
              <a:buNone/>
            </a:pPr>
            <a:endParaRPr sz="1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4"/>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Opportunities to Speak</a:t>
            </a:r>
            <a:endParaRPr/>
          </a:p>
        </p:txBody>
      </p:sp>
      <p:sp>
        <p:nvSpPr>
          <p:cNvPr id="139" name="Google Shape;139;p24"/>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Best Buddies Friendship Walks</a:t>
            </a:r>
            <a:endParaRPr/>
          </a:p>
          <a:p>
            <a:pPr marL="0" lvl="0" indent="0" algn="l" rtl="0">
              <a:spcBef>
                <a:spcPts val="1600"/>
              </a:spcBef>
              <a:spcAft>
                <a:spcPts val="0"/>
              </a:spcAft>
              <a:buNone/>
            </a:pPr>
            <a:r>
              <a:rPr lang="en"/>
              <a:t>Best Buddies Leadership Conference</a:t>
            </a:r>
            <a:endParaRPr/>
          </a:p>
          <a:p>
            <a:pPr marL="0" lvl="0" indent="0" algn="l" rtl="0">
              <a:spcBef>
                <a:spcPts val="1600"/>
              </a:spcBef>
              <a:spcAft>
                <a:spcPts val="0"/>
              </a:spcAft>
              <a:buNone/>
            </a:pPr>
            <a:r>
              <a:rPr lang="en"/>
              <a:t>Best Buddies Champion of the Year Gala</a:t>
            </a:r>
            <a:endParaRPr/>
          </a:p>
          <a:p>
            <a:pPr marL="0" lvl="0" indent="0" algn="l" rtl="0">
              <a:spcBef>
                <a:spcPts val="1600"/>
              </a:spcBef>
              <a:spcAft>
                <a:spcPts val="0"/>
              </a:spcAft>
              <a:buNone/>
            </a:pPr>
            <a:r>
              <a:rPr lang="en"/>
              <a:t>Best Buddies Rides/Challenges</a:t>
            </a:r>
            <a:endParaRPr/>
          </a:p>
          <a:p>
            <a:pPr marL="0" lvl="0" indent="0" algn="l" rtl="0">
              <a:spcBef>
                <a:spcPts val="1600"/>
              </a:spcBef>
              <a:spcAft>
                <a:spcPts val="1600"/>
              </a:spcAft>
              <a:buNone/>
            </a:pPr>
            <a:r>
              <a:rPr lang="en"/>
              <a:t>Chapter/Local/State Events</a:t>
            </a:r>
            <a:endParaRPr/>
          </a:p>
        </p:txBody>
      </p:sp>
      <p:pic>
        <p:nvPicPr>
          <p:cNvPr id="140" name="Google Shape;140;p24">
            <a:hlinkClick r:id="rId3"/>
          </p:cNvPr>
          <p:cNvPicPr preferRelativeResize="0"/>
          <p:nvPr/>
        </p:nvPicPr>
        <p:blipFill>
          <a:blip r:embed="rId4">
            <a:alphaModFix/>
          </a:blip>
          <a:stretch>
            <a:fillRect/>
          </a:stretch>
        </p:blipFill>
        <p:spPr>
          <a:xfrm>
            <a:off x="5138250" y="1364450"/>
            <a:ext cx="3794425" cy="27884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5"/>
          <p:cNvSpPr txBox="1">
            <a:spLocks noGrp="1"/>
          </p:cNvSpPr>
          <p:nvPr>
            <p:ph type="title"/>
          </p:nvPr>
        </p:nvSpPr>
        <p:spPr>
          <a:xfrm>
            <a:off x="311700" y="1457250"/>
            <a:ext cx="8520600" cy="1538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9600"/>
              <a:t>What are the benefits of self advocacy?</a:t>
            </a:r>
            <a:endParaRPr sz="9600"/>
          </a:p>
        </p:txBody>
      </p:sp>
      <p:sp>
        <p:nvSpPr>
          <p:cNvPr id="146" name="Google Shape;146;p25"/>
          <p:cNvSpPr txBox="1">
            <a:spLocks noGrp="1"/>
          </p:cNvSpPr>
          <p:nvPr>
            <p:ph type="body" idx="1"/>
          </p:nvPr>
        </p:nvSpPr>
        <p:spPr>
          <a:xfrm>
            <a:off x="311700" y="2995650"/>
            <a:ext cx="8520600" cy="10716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6"/>
          <p:cNvSpPr txBox="1">
            <a:spLocks noGrp="1"/>
          </p:cNvSpPr>
          <p:nvPr>
            <p:ph type="title"/>
          </p:nvPr>
        </p:nvSpPr>
        <p:spPr>
          <a:xfrm>
            <a:off x="311700" y="1457250"/>
            <a:ext cx="8520600" cy="1538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8500"/>
              <a:t>So you want to host an Ambassador training...</a:t>
            </a:r>
            <a:endParaRPr sz="8500"/>
          </a:p>
        </p:txBody>
      </p:sp>
      <p:sp>
        <p:nvSpPr>
          <p:cNvPr id="152" name="Google Shape;152;p26"/>
          <p:cNvSpPr txBox="1">
            <a:spLocks noGrp="1"/>
          </p:cNvSpPr>
          <p:nvPr>
            <p:ph type="body" idx="1"/>
          </p:nvPr>
        </p:nvSpPr>
        <p:spPr>
          <a:xfrm>
            <a:off x="311700" y="2995650"/>
            <a:ext cx="8520600" cy="10716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7"/>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Ambassador Training Timeline</a:t>
            </a:r>
            <a:endParaRPr/>
          </a:p>
        </p:txBody>
      </p:sp>
      <p:sp>
        <p:nvSpPr>
          <p:cNvPr id="158" name="Google Shape;158;p27"/>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One Month Before:</a:t>
            </a:r>
            <a:r>
              <a:rPr lang="en"/>
              <a:t> secure a location, determine the type of training you want to have, recruit participants and speech coaches</a:t>
            </a:r>
            <a:endParaRPr/>
          </a:p>
          <a:p>
            <a:pPr marL="0" lvl="0" indent="0" algn="l" rtl="0">
              <a:spcBef>
                <a:spcPts val="1600"/>
              </a:spcBef>
              <a:spcAft>
                <a:spcPts val="0"/>
              </a:spcAft>
              <a:buNone/>
            </a:pPr>
            <a:r>
              <a:rPr lang="en" b="1"/>
              <a:t>Two Weeks Before:</a:t>
            </a:r>
            <a:r>
              <a:rPr lang="en"/>
              <a:t> secure in-kind donations, confirm and visit location, </a:t>
            </a:r>
            <a:endParaRPr/>
          </a:p>
          <a:p>
            <a:pPr marL="0" lvl="0" indent="0" algn="l" rtl="0">
              <a:spcBef>
                <a:spcPts val="1600"/>
              </a:spcBef>
              <a:spcAft>
                <a:spcPts val="0"/>
              </a:spcAft>
              <a:buNone/>
            </a:pPr>
            <a:r>
              <a:rPr lang="en" b="1"/>
              <a:t>Week of: </a:t>
            </a:r>
            <a:r>
              <a:rPr lang="en"/>
              <a:t>confirm RSVPs, assign speech coaches and ambassadors, have all materials ready, secure food and equipment</a:t>
            </a:r>
            <a:endParaRPr/>
          </a:p>
          <a:p>
            <a:pPr marL="0" lvl="0" indent="0" algn="l" rtl="0">
              <a:spcBef>
                <a:spcPts val="1600"/>
              </a:spcBef>
              <a:spcAft>
                <a:spcPts val="1600"/>
              </a:spcAft>
              <a:buNone/>
            </a:pPr>
            <a:r>
              <a:rPr lang="en" b="1"/>
              <a:t>Week After: </a:t>
            </a:r>
            <a:r>
              <a:rPr lang="en"/>
              <a:t>sending thank you notes, get feedback, Ambassador tracking</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8"/>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Facilitator Tips</a:t>
            </a:r>
            <a:endParaRPr/>
          </a:p>
        </p:txBody>
      </p:sp>
      <p:sp>
        <p:nvSpPr>
          <p:cNvPr id="164" name="Google Shape;164;p28"/>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rgbClr val="000000"/>
              </a:buClr>
              <a:buSzPts val="1100"/>
              <a:buFont typeface="Arial"/>
              <a:buNone/>
            </a:pPr>
            <a:r>
              <a:rPr lang="en" sz="1200"/>
              <a:t>Some facilitators use a classroom on a local college campus and have a peer buddy from the college chapter book the room for free.</a:t>
            </a:r>
            <a:endParaRPr sz="1200"/>
          </a:p>
          <a:p>
            <a:pPr marL="0" lvl="0" indent="0" algn="l" rtl="0">
              <a:spcBef>
                <a:spcPts val="1600"/>
              </a:spcBef>
              <a:spcAft>
                <a:spcPts val="0"/>
              </a:spcAft>
              <a:buClr>
                <a:srgbClr val="000000"/>
              </a:buClr>
              <a:buSzPts val="1100"/>
              <a:buFont typeface="Arial"/>
              <a:buNone/>
            </a:pPr>
            <a:r>
              <a:rPr lang="en" sz="1200"/>
              <a:t>If you have ambassadors attending the training that have an upcoming speaking event you can have them work on the particular speech.</a:t>
            </a:r>
            <a:endParaRPr sz="1200"/>
          </a:p>
          <a:p>
            <a:pPr marL="0" lvl="0" indent="0" algn="l" rtl="0">
              <a:spcBef>
                <a:spcPts val="1600"/>
              </a:spcBef>
              <a:spcAft>
                <a:spcPts val="0"/>
              </a:spcAft>
              <a:buNone/>
            </a:pPr>
            <a:r>
              <a:rPr lang="en" sz="1200"/>
              <a:t>To utilize the skills the ambassadors have learned in your trainings provide them with a list of upcoming events in the area. </a:t>
            </a:r>
            <a:endParaRPr sz="1200"/>
          </a:p>
          <a:p>
            <a:pPr marL="0" lvl="0" indent="0" algn="l" rtl="0">
              <a:spcBef>
                <a:spcPts val="1600"/>
              </a:spcBef>
              <a:spcAft>
                <a:spcPts val="0"/>
              </a:spcAft>
              <a:buClr>
                <a:srgbClr val="000000"/>
              </a:buClr>
              <a:buSzPts val="1100"/>
              <a:buFont typeface="Arial"/>
              <a:buNone/>
            </a:pPr>
            <a:r>
              <a:rPr lang="en" sz="1200"/>
              <a:t>On the day of the training, don’t forget to put up Best Buddies’ signs with our recognizable logo directing participants to the room for the training.</a:t>
            </a:r>
            <a:endParaRPr sz="1200"/>
          </a:p>
          <a:p>
            <a:pPr marL="0" lvl="0" indent="0" algn="l" rtl="0">
              <a:spcBef>
                <a:spcPts val="1600"/>
              </a:spcBef>
              <a:spcAft>
                <a:spcPts val="0"/>
              </a:spcAft>
              <a:buClr>
                <a:srgbClr val="000000"/>
              </a:buClr>
              <a:buSzPts val="1100"/>
              <a:buFont typeface="Arial"/>
              <a:buNone/>
            </a:pPr>
            <a:r>
              <a:rPr lang="en" sz="1200"/>
              <a:t>Name tags can be helpful to the ambassadors, speech coaches and even you, the facilitator.</a:t>
            </a:r>
            <a:endParaRPr sz="1200"/>
          </a:p>
          <a:p>
            <a:pPr marL="0" lvl="0" indent="0" algn="l" rtl="0">
              <a:spcBef>
                <a:spcPts val="1600"/>
              </a:spcBef>
              <a:spcAft>
                <a:spcPts val="0"/>
              </a:spcAft>
              <a:buClr>
                <a:srgbClr val="000000"/>
              </a:buClr>
              <a:buSzPts val="1100"/>
              <a:buFont typeface="Arial"/>
              <a:buNone/>
            </a:pPr>
            <a:r>
              <a:rPr lang="en" sz="1200"/>
              <a:t>Having the audience give feedback to ambassadors after they present is helpful to the ambassador. A compliment sandwich is a great way to delivery feedback; one positive comment, one area for improvement, and another positive comment. </a:t>
            </a:r>
            <a:endParaRPr sz="1200"/>
          </a:p>
          <a:p>
            <a:pPr marL="0" lvl="0" indent="0" algn="l" rtl="0">
              <a:spcBef>
                <a:spcPts val="1600"/>
              </a:spcBef>
              <a:spcAft>
                <a:spcPts val="1600"/>
              </a:spcAft>
              <a:buNone/>
            </a:pPr>
            <a:endParaRPr sz="12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pic>
        <p:nvPicPr>
          <p:cNvPr id="169" name="Google Shape;169;p29"/>
          <p:cNvPicPr preferRelativeResize="0"/>
          <p:nvPr/>
        </p:nvPicPr>
        <p:blipFill>
          <a:blip r:embed="rId3">
            <a:alphaModFix/>
          </a:blip>
          <a:stretch>
            <a:fillRect/>
          </a:stretch>
        </p:blipFill>
        <p:spPr>
          <a:xfrm>
            <a:off x="4953000" y="380988"/>
            <a:ext cx="3409950" cy="4381500"/>
          </a:xfrm>
          <a:prstGeom prst="rect">
            <a:avLst/>
          </a:prstGeom>
          <a:noFill/>
          <a:ln>
            <a:noFill/>
          </a:ln>
        </p:spPr>
      </p:pic>
      <p:pic>
        <p:nvPicPr>
          <p:cNvPr id="170" name="Google Shape;170;p29"/>
          <p:cNvPicPr preferRelativeResize="0"/>
          <p:nvPr/>
        </p:nvPicPr>
        <p:blipFill>
          <a:blip r:embed="rId4">
            <a:alphaModFix/>
          </a:blip>
          <a:stretch>
            <a:fillRect/>
          </a:stretch>
        </p:blipFill>
        <p:spPr>
          <a:xfrm>
            <a:off x="781050" y="347650"/>
            <a:ext cx="3448050" cy="444817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0"/>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Training Topics</a:t>
            </a:r>
            <a:endParaRPr/>
          </a:p>
        </p:txBody>
      </p:sp>
      <p:sp>
        <p:nvSpPr>
          <p:cNvPr id="176" name="Google Shape;176;p30"/>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u="sng">
                <a:solidFill>
                  <a:schemeClr val="hlink"/>
                </a:solidFill>
                <a:hlinkClick r:id="rId3"/>
              </a:rPr>
              <a:t>Speech Writing</a:t>
            </a:r>
            <a:endParaRPr/>
          </a:p>
          <a:p>
            <a:pPr marL="457200" lvl="0" indent="-342900" algn="l" rtl="0">
              <a:spcBef>
                <a:spcPts val="0"/>
              </a:spcBef>
              <a:spcAft>
                <a:spcPts val="0"/>
              </a:spcAft>
              <a:buSzPts val="1800"/>
              <a:buChar char="●"/>
            </a:pPr>
            <a:r>
              <a:rPr lang="en" u="sng">
                <a:solidFill>
                  <a:schemeClr val="hlink"/>
                </a:solidFill>
                <a:hlinkClick r:id="rId4"/>
              </a:rPr>
              <a:t>Public Speaking Essentials</a:t>
            </a:r>
            <a:endParaRPr/>
          </a:p>
          <a:p>
            <a:pPr marL="457200" lvl="0" indent="-342900" algn="l" rtl="0">
              <a:spcBef>
                <a:spcPts val="0"/>
              </a:spcBef>
              <a:spcAft>
                <a:spcPts val="0"/>
              </a:spcAft>
              <a:buSzPts val="1800"/>
              <a:buChar char="●"/>
            </a:pPr>
            <a:r>
              <a:rPr lang="en"/>
              <a:t>Advocating the Mission</a:t>
            </a:r>
            <a:endParaRPr/>
          </a:p>
          <a:p>
            <a:pPr marL="457200" lvl="0" indent="-342900" algn="l" rtl="0">
              <a:spcBef>
                <a:spcPts val="0"/>
              </a:spcBef>
              <a:spcAft>
                <a:spcPts val="0"/>
              </a:spcAft>
              <a:buSzPts val="1800"/>
              <a:buChar char="●"/>
            </a:pPr>
            <a:r>
              <a:rPr lang="en" u="sng">
                <a:solidFill>
                  <a:schemeClr val="hlink"/>
                </a:solidFill>
                <a:hlinkClick r:id="rId5"/>
              </a:rPr>
              <a:t>Advocating for Employment</a:t>
            </a:r>
            <a:endParaRPr/>
          </a:p>
          <a:p>
            <a:pPr marL="457200" lvl="0" indent="-342900" algn="l" rtl="0">
              <a:spcBef>
                <a:spcPts val="0"/>
              </a:spcBef>
              <a:spcAft>
                <a:spcPts val="0"/>
              </a:spcAft>
              <a:buSzPts val="1800"/>
              <a:buChar char="●"/>
            </a:pPr>
            <a:r>
              <a:rPr lang="en"/>
              <a:t>Advocating as an Ambassador</a:t>
            </a:r>
            <a:endParaRPr/>
          </a:p>
          <a:p>
            <a:pPr marL="457200" lvl="0" indent="-342900" algn="l" rtl="0">
              <a:spcBef>
                <a:spcPts val="0"/>
              </a:spcBef>
              <a:spcAft>
                <a:spcPts val="0"/>
              </a:spcAft>
              <a:buSzPts val="1800"/>
              <a:buChar char="●"/>
            </a:pPr>
            <a:r>
              <a:rPr lang="en"/>
              <a:t>Best Buddies Month Training</a:t>
            </a:r>
            <a:endParaRPr/>
          </a:p>
          <a:p>
            <a:pPr marL="457200" lvl="0" indent="-342900" algn="l" rtl="0">
              <a:spcBef>
                <a:spcPts val="0"/>
              </a:spcBef>
              <a:spcAft>
                <a:spcPts val="0"/>
              </a:spcAft>
              <a:buSzPts val="1800"/>
              <a:buChar char="●"/>
            </a:pPr>
            <a:r>
              <a:rPr lang="en"/>
              <a:t>E-Buddies Training</a:t>
            </a:r>
            <a:endParaRPr/>
          </a:p>
          <a:p>
            <a:pPr marL="457200" lvl="0" indent="-342900" algn="l" rtl="0">
              <a:spcBef>
                <a:spcPts val="0"/>
              </a:spcBef>
              <a:spcAft>
                <a:spcPts val="0"/>
              </a:spcAft>
              <a:buSzPts val="1800"/>
              <a:buChar char="●"/>
            </a:pPr>
            <a:r>
              <a:rPr lang="en"/>
              <a:t>EKS Day Training</a:t>
            </a:r>
            <a:endParaRPr/>
          </a:p>
          <a:p>
            <a:pPr marL="457200" lvl="0" indent="-342900" algn="l" rtl="0">
              <a:spcBef>
                <a:spcPts val="0"/>
              </a:spcBef>
              <a:spcAft>
                <a:spcPts val="0"/>
              </a:spcAft>
              <a:buSzPts val="1800"/>
              <a:buChar char="●"/>
            </a:pPr>
            <a:r>
              <a:rPr lang="en"/>
              <a:t>Spread the Word Training</a:t>
            </a:r>
            <a:endParaRPr/>
          </a:p>
          <a:p>
            <a:pPr marL="457200" lvl="0" indent="-342900" algn="l" rtl="0">
              <a:spcBef>
                <a:spcPts val="0"/>
              </a:spcBef>
              <a:spcAft>
                <a:spcPts val="0"/>
              </a:spcAft>
              <a:buSzPts val="1800"/>
              <a:buChar char="●"/>
            </a:pPr>
            <a:r>
              <a:rPr lang="en"/>
              <a:t>Friendship Walk Training</a:t>
            </a:r>
            <a:endParaRPr/>
          </a:p>
        </p:txBody>
      </p:sp>
      <p:pic>
        <p:nvPicPr>
          <p:cNvPr id="177" name="Google Shape;177;p30"/>
          <p:cNvPicPr preferRelativeResize="0"/>
          <p:nvPr/>
        </p:nvPicPr>
        <p:blipFill rotWithShape="1">
          <a:blip r:embed="rId6">
            <a:alphaModFix/>
          </a:blip>
          <a:srcRect t="17122"/>
          <a:stretch/>
        </p:blipFill>
        <p:spPr>
          <a:xfrm>
            <a:off x="4270050" y="1266325"/>
            <a:ext cx="4762876" cy="167485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31"/>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Making Accommodations</a:t>
            </a:r>
            <a:endParaRPr/>
          </a:p>
        </p:txBody>
      </p:sp>
      <p:sp>
        <p:nvSpPr>
          <p:cNvPr id="183" name="Google Shape;183;p31"/>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Use AMB recommendation </a:t>
            </a:r>
            <a:r>
              <a:rPr lang="en" u="sng">
                <a:solidFill>
                  <a:schemeClr val="hlink"/>
                </a:solidFill>
                <a:hlinkClick r:id="rId3"/>
              </a:rPr>
              <a:t>form</a:t>
            </a:r>
            <a:endParaRPr/>
          </a:p>
          <a:p>
            <a:pPr marL="0" lvl="0" indent="0" algn="l" rtl="0">
              <a:spcBef>
                <a:spcPts val="1600"/>
              </a:spcBef>
              <a:spcAft>
                <a:spcPts val="0"/>
              </a:spcAft>
              <a:buNone/>
            </a:pPr>
            <a:r>
              <a:rPr lang="en"/>
              <a:t>Start with the least amount of support and scale up as needed</a:t>
            </a:r>
            <a:endParaRPr/>
          </a:p>
          <a:p>
            <a:pPr marL="0" lvl="0" indent="0" algn="l" rtl="0">
              <a:spcBef>
                <a:spcPts val="1600"/>
              </a:spcBef>
              <a:spcAft>
                <a:spcPts val="16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4"/>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Best Buddies Mission Statement</a:t>
            </a:r>
            <a:endParaRPr/>
          </a:p>
        </p:txBody>
      </p:sp>
      <p:sp>
        <p:nvSpPr>
          <p:cNvPr id="73" name="Google Shape;73;p14"/>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Best Buddies International is a nonprofit 501(c)(3) organization dedicated to establishing a global volunteer movement that creates opportunities for one-to-one friendships, integrated employment, leadership development, and inclusive living for individuals with intellectual and developmental disabilities (IDD)</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2"/>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Providing Speaking Opportunities</a:t>
            </a:r>
            <a:endParaRPr/>
          </a:p>
        </p:txBody>
      </p:sp>
      <p:sp>
        <p:nvSpPr>
          <p:cNvPr id="189" name="Google Shape;189;p32"/>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After your Ambassadors are trained, consider providing speaking opportunities for them to practice their skills such as:</a:t>
            </a:r>
            <a:endParaRPr/>
          </a:p>
          <a:p>
            <a:pPr marL="0" lvl="0" indent="0" algn="l" rtl="0">
              <a:spcBef>
                <a:spcPts val="1600"/>
              </a:spcBef>
              <a:spcAft>
                <a:spcPts val="0"/>
              </a:spcAft>
              <a:buNone/>
            </a:pPr>
            <a:r>
              <a:rPr lang="en"/>
              <a:t>Buddy Talks</a:t>
            </a:r>
            <a:endParaRPr/>
          </a:p>
          <a:p>
            <a:pPr marL="0" lvl="0" indent="0" algn="l" rtl="0">
              <a:spcBef>
                <a:spcPts val="1600"/>
              </a:spcBef>
              <a:spcAft>
                <a:spcPts val="0"/>
              </a:spcAft>
              <a:buNone/>
            </a:pPr>
            <a:r>
              <a:rPr lang="en"/>
              <a:t>Parent Night/Open House</a:t>
            </a:r>
            <a:endParaRPr/>
          </a:p>
          <a:p>
            <a:pPr marL="0" lvl="0" indent="0" algn="l" rtl="0">
              <a:spcBef>
                <a:spcPts val="1600"/>
              </a:spcBef>
              <a:spcAft>
                <a:spcPts val="0"/>
              </a:spcAft>
              <a:buNone/>
            </a:pPr>
            <a:r>
              <a:rPr lang="en"/>
              <a:t>Fundraisers</a:t>
            </a:r>
            <a:endParaRPr/>
          </a:p>
          <a:p>
            <a:pPr marL="0" lvl="0" indent="0" algn="l" rtl="0">
              <a:spcBef>
                <a:spcPts val="1600"/>
              </a:spcBef>
              <a:spcAft>
                <a:spcPts val="1600"/>
              </a:spcAft>
              <a:buNone/>
            </a:pPr>
            <a:r>
              <a:rPr lang="en"/>
              <a:t>Community Events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3"/>
          <p:cNvSpPr txBox="1">
            <a:spLocks noGrp="1"/>
          </p:cNvSpPr>
          <p:nvPr>
            <p:ph type="title"/>
          </p:nvPr>
        </p:nvSpPr>
        <p:spPr>
          <a:xfrm>
            <a:off x="311700" y="1504800"/>
            <a:ext cx="8520600" cy="1538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9600"/>
              <a:t>Questions</a:t>
            </a:r>
            <a:endParaRPr sz="9600"/>
          </a:p>
          <a:p>
            <a:pPr marL="0" lvl="0" indent="0" algn="ctr" rtl="0">
              <a:spcBef>
                <a:spcPts val="0"/>
              </a:spcBef>
              <a:spcAft>
                <a:spcPts val="0"/>
              </a:spcAft>
              <a:buNone/>
            </a:pPr>
            <a:r>
              <a:rPr lang="en" sz="9600"/>
              <a:t>Wrap Up</a:t>
            </a:r>
            <a:endParaRPr sz="9600"/>
          </a:p>
          <a:p>
            <a:pPr marL="0" lvl="0" indent="0" algn="ctr" rtl="0">
              <a:spcBef>
                <a:spcPts val="0"/>
              </a:spcBef>
              <a:spcAft>
                <a:spcPts val="0"/>
              </a:spcAft>
              <a:buNone/>
            </a:pPr>
            <a:r>
              <a:rPr lang="en" sz="9600"/>
              <a:t>Thank You!</a:t>
            </a:r>
            <a:endParaRPr sz="9600"/>
          </a:p>
        </p:txBody>
      </p:sp>
      <p:sp>
        <p:nvSpPr>
          <p:cNvPr id="195" name="Google Shape;195;p33"/>
          <p:cNvSpPr txBox="1">
            <a:spLocks noGrp="1"/>
          </p:cNvSpPr>
          <p:nvPr>
            <p:ph type="body" idx="1"/>
          </p:nvPr>
        </p:nvSpPr>
        <p:spPr>
          <a:xfrm>
            <a:off x="311700" y="2995650"/>
            <a:ext cx="8520600" cy="1071600"/>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5"/>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Best Buddies History</a:t>
            </a:r>
            <a:endParaRPr/>
          </a:p>
        </p:txBody>
      </p:sp>
      <p:sp>
        <p:nvSpPr>
          <p:cNvPr id="79" name="Google Shape;79;p15"/>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1987 - </a:t>
            </a:r>
            <a:r>
              <a:rPr lang="en" sz="1400" b="1"/>
              <a:t>Anthony Kennedy Shriver</a:t>
            </a:r>
            <a:r>
              <a:rPr lang="en" sz="1400"/>
              <a:t> founded the original Best Buddies Chapter at Georgetown University.</a:t>
            </a:r>
            <a:endParaRPr sz="1400"/>
          </a:p>
          <a:p>
            <a:pPr marL="0" lvl="0" indent="0" algn="l" rtl="0">
              <a:spcBef>
                <a:spcPts val="1600"/>
              </a:spcBef>
              <a:spcAft>
                <a:spcPts val="0"/>
              </a:spcAft>
              <a:buNone/>
            </a:pPr>
            <a:r>
              <a:rPr lang="en" sz="1400"/>
              <a:t>1989 - Incorporated as a 501(c)(3) nonprofit organization on January 19, 1989, </a:t>
            </a:r>
            <a:r>
              <a:rPr lang="en" sz="1400" b="1"/>
              <a:t>Best Buddies</a:t>
            </a:r>
            <a:r>
              <a:rPr lang="en" sz="1400"/>
              <a:t>® becomes America’s first national, unified, social, and recreational program for people with intellectual disabilities.</a:t>
            </a:r>
            <a:endParaRPr sz="1400"/>
          </a:p>
          <a:p>
            <a:pPr marL="0" lvl="0" indent="0" algn="l" rtl="0">
              <a:spcBef>
                <a:spcPts val="1600"/>
              </a:spcBef>
              <a:spcAft>
                <a:spcPts val="0"/>
              </a:spcAft>
              <a:buNone/>
            </a:pPr>
            <a:r>
              <a:rPr lang="en" sz="1400"/>
              <a:t>1993 - Launch of </a:t>
            </a:r>
            <a:r>
              <a:rPr lang="en" sz="1400" b="1"/>
              <a:t>Best Buddies Citizens</a:t>
            </a:r>
            <a:r>
              <a:rPr lang="en" sz="1400"/>
              <a:t>, with the goal of pairing adults with intellectual disabilities with their non-disabled working peers.</a:t>
            </a:r>
            <a:endParaRPr sz="1400"/>
          </a:p>
          <a:p>
            <a:pPr marL="0" lvl="0" indent="0" algn="l" rtl="0">
              <a:spcBef>
                <a:spcPts val="1600"/>
              </a:spcBef>
              <a:spcAft>
                <a:spcPts val="0"/>
              </a:spcAft>
              <a:buNone/>
            </a:pPr>
            <a:r>
              <a:rPr lang="en" sz="1400"/>
              <a:t>1994 - </a:t>
            </a:r>
            <a:r>
              <a:rPr lang="en" sz="1400" b="1"/>
              <a:t>Best Buddies Jobs</a:t>
            </a:r>
            <a:r>
              <a:rPr lang="en" sz="1400"/>
              <a:t>, a supported employment program targeting high-paying, corporate jobs for people with intellectual disabilities, launches in Florida, California and Massachusetts.</a:t>
            </a:r>
            <a:endParaRPr sz="1400"/>
          </a:p>
          <a:p>
            <a:pPr marL="0" lvl="0" indent="0" algn="l" rtl="0">
              <a:spcBef>
                <a:spcPts val="1600"/>
              </a:spcBef>
              <a:spcAft>
                <a:spcPts val="1600"/>
              </a:spcAft>
              <a:buNone/>
            </a:pPr>
            <a:endParaRPr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6"/>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Best Buddies History</a:t>
            </a:r>
            <a:endParaRPr/>
          </a:p>
        </p:txBody>
      </p:sp>
      <p:sp>
        <p:nvSpPr>
          <p:cNvPr id="85" name="Google Shape;85;p16"/>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1995 - </a:t>
            </a:r>
            <a:r>
              <a:rPr lang="en" sz="1400" b="1"/>
              <a:t>Best Buddies High Schools</a:t>
            </a:r>
            <a:r>
              <a:rPr lang="en" sz="1400"/>
              <a:t> is established with the goal of pairing special education students in one-to-one friendships with high school volunteers.</a:t>
            </a:r>
            <a:endParaRPr sz="1400"/>
          </a:p>
          <a:p>
            <a:pPr marL="0" lvl="0" indent="0" algn="l" rtl="0">
              <a:spcBef>
                <a:spcPts val="1600"/>
              </a:spcBef>
              <a:spcAft>
                <a:spcPts val="0"/>
              </a:spcAft>
              <a:buNone/>
            </a:pPr>
            <a:r>
              <a:rPr lang="en" sz="1400"/>
              <a:t>1996 - </a:t>
            </a:r>
            <a:r>
              <a:rPr lang="en" sz="1400" b="1"/>
              <a:t>Best Buddies Middle Schools</a:t>
            </a:r>
            <a:r>
              <a:rPr lang="en" sz="1400"/>
              <a:t> pilot program is launched, reaching a younger age group with the hope that inclusion of people with intellectual disabilities will have a lasting effect on societal norms for the next generation.</a:t>
            </a:r>
            <a:endParaRPr sz="1400"/>
          </a:p>
          <a:p>
            <a:pPr marL="0" lvl="0" indent="0" algn="l" rtl="0">
              <a:spcBef>
                <a:spcPts val="1600"/>
              </a:spcBef>
              <a:spcAft>
                <a:spcPts val="0"/>
              </a:spcAft>
              <a:buNone/>
            </a:pPr>
            <a:r>
              <a:rPr lang="en" sz="1400"/>
              <a:t>1999 - </a:t>
            </a:r>
            <a:r>
              <a:rPr lang="en" sz="1400" b="1"/>
              <a:t>e-Buddies</a:t>
            </a:r>
            <a:r>
              <a:rPr lang="en" sz="1400"/>
              <a:t>® is launched as a cutting-edge e-mail friendship program.</a:t>
            </a:r>
            <a:endParaRPr sz="1400"/>
          </a:p>
          <a:p>
            <a:pPr marL="0" lvl="0" indent="0" algn="l" rtl="0">
              <a:spcBef>
                <a:spcPts val="1600"/>
              </a:spcBef>
              <a:spcAft>
                <a:spcPts val="0"/>
              </a:spcAft>
              <a:buNone/>
            </a:pPr>
            <a:r>
              <a:rPr lang="en" sz="1400"/>
              <a:t>2010 - Best Buddies expands to include programs in </a:t>
            </a:r>
            <a:r>
              <a:rPr lang="en" sz="1400" b="1"/>
              <a:t>50 countries</a:t>
            </a:r>
            <a:r>
              <a:rPr lang="en" sz="1400"/>
              <a:t>!</a:t>
            </a:r>
            <a:endParaRPr sz="1400"/>
          </a:p>
          <a:p>
            <a:pPr marL="0" lvl="0" indent="0" algn="l" rtl="0">
              <a:spcBef>
                <a:spcPts val="1600"/>
              </a:spcBef>
              <a:spcAft>
                <a:spcPts val="1600"/>
              </a:spcAft>
              <a:buNone/>
            </a:pPr>
            <a:r>
              <a:rPr lang="en" sz="1400"/>
              <a:t>2010 - </a:t>
            </a:r>
            <a:r>
              <a:rPr lang="en" sz="1400" b="1" i="1"/>
              <a:t>The Eunice Kennedy Shriver Act</a:t>
            </a:r>
            <a:r>
              <a:rPr lang="en" sz="1400"/>
              <a:t>, which authorized federal funds for Best Buddies, passed the U.S. House of Representatives on May 19, 2010.</a:t>
            </a:r>
            <a:endParaRPr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7"/>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Best Buddies History</a:t>
            </a:r>
            <a:endParaRPr/>
          </a:p>
        </p:txBody>
      </p:sp>
      <p:sp>
        <p:nvSpPr>
          <p:cNvPr id="91" name="Google Shape;91;p17"/>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2011 - </a:t>
            </a:r>
            <a:r>
              <a:rPr lang="en" sz="1400" b="1"/>
              <a:t>Best Buddies Ambassadors</a:t>
            </a:r>
            <a:r>
              <a:rPr lang="en" sz="1400"/>
              <a:t> becomes Best Buddies’ seventh formal program.</a:t>
            </a:r>
            <a:endParaRPr sz="1400"/>
          </a:p>
          <a:p>
            <a:pPr marL="0" lvl="0" indent="0" algn="l" rtl="0">
              <a:spcBef>
                <a:spcPts val="1600"/>
              </a:spcBef>
              <a:spcAft>
                <a:spcPts val="0"/>
              </a:spcAft>
              <a:buNone/>
            </a:pPr>
            <a:r>
              <a:rPr lang="en" sz="1400"/>
              <a:t>2012 - </a:t>
            </a:r>
            <a:r>
              <a:rPr lang="en" sz="1400" b="1"/>
              <a:t>Best Buddies Promoters</a:t>
            </a:r>
            <a:r>
              <a:rPr lang="en" sz="1400"/>
              <a:t> officially launches as the eighth program for the 2012-2013 school year. It becomes the first Best Buddies program open to elementary schools.</a:t>
            </a:r>
            <a:endParaRPr sz="1400"/>
          </a:p>
          <a:p>
            <a:pPr marL="0" lvl="0" indent="0" algn="l" rtl="0">
              <a:spcBef>
                <a:spcPts val="1600"/>
              </a:spcBef>
              <a:spcAft>
                <a:spcPts val="1600"/>
              </a:spcAft>
              <a:buNone/>
            </a:pPr>
            <a:r>
              <a:rPr lang="en" sz="1400"/>
              <a:t>2019 - In January 2019, Best Buddies elevates its mission to meet the significant need for inclusion by establishing </a:t>
            </a:r>
            <a:r>
              <a:rPr lang="en" sz="1400" b="1"/>
              <a:t>Best Buddies Living</a:t>
            </a:r>
            <a:r>
              <a:rPr lang="en" sz="1400"/>
              <a:t>, a residential living experience for people with intellectual and developmental disabilities and their peers. This new program represents the organization’s newest and fourth key mission pillar, Inclusive Living.</a:t>
            </a:r>
            <a:endParaRPr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8"/>
          <p:cNvSpPr txBox="1">
            <a:spLocks noGrp="1"/>
          </p:cNvSpPr>
          <p:nvPr>
            <p:ph type="title"/>
          </p:nvPr>
        </p:nvSpPr>
        <p:spPr>
          <a:xfrm>
            <a:off x="363813" y="1733150"/>
            <a:ext cx="1882500" cy="7653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One-to-One Friendship</a:t>
            </a:r>
            <a:endParaRPr/>
          </a:p>
        </p:txBody>
      </p:sp>
      <p:sp>
        <p:nvSpPr>
          <p:cNvPr id="97" name="Google Shape;97;p18"/>
          <p:cNvSpPr txBox="1">
            <a:spLocks noGrp="1"/>
          </p:cNvSpPr>
          <p:nvPr>
            <p:ph type="body" idx="1"/>
          </p:nvPr>
        </p:nvSpPr>
        <p:spPr>
          <a:xfrm>
            <a:off x="363813" y="2577658"/>
            <a:ext cx="1882500" cy="321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Builds friendships between people with and without IDD, offering social mentoring while improving the quality of life and level of inclusion.</a:t>
            </a:r>
            <a:endParaRPr/>
          </a:p>
          <a:p>
            <a:pPr marL="0" lvl="0" indent="0" algn="l" rtl="0">
              <a:spcBef>
                <a:spcPts val="1600"/>
              </a:spcBef>
              <a:spcAft>
                <a:spcPts val="1600"/>
              </a:spcAft>
              <a:buNone/>
            </a:pPr>
            <a:endParaRPr sz="900"/>
          </a:p>
        </p:txBody>
      </p:sp>
      <p:sp>
        <p:nvSpPr>
          <p:cNvPr id="98" name="Google Shape;98;p18"/>
          <p:cNvSpPr txBox="1">
            <a:spLocks noGrp="1"/>
          </p:cNvSpPr>
          <p:nvPr>
            <p:ph type="title"/>
          </p:nvPr>
        </p:nvSpPr>
        <p:spPr>
          <a:xfrm>
            <a:off x="2510300" y="1717400"/>
            <a:ext cx="1882500" cy="7653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Leadership Development</a:t>
            </a:r>
            <a:endParaRPr/>
          </a:p>
        </p:txBody>
      </p:sp>
      <p:sp>
        <p:nvSpPr>
          <p:cNvPr id="99" name="Google Shape;99;p18"/>
          <p:cNvSpPr txBox="1">
            <a:spLocks noGrp="1"/>
          </p:cNvSpPr>
          <p:nvPr>
            <p:ph type="body" idx="1"/>
          </p:nvPr>
        </p:nvSpPr>
        <p:spPr>
          <a:xfrm>
            <a:off x="2510300" y="2561908"/>
            <a:ext cx="1882500" cy="3219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Educates and empowers people with and without IDD, to be leaders, public speakers and advocates.</a:t>
            </a:r>
            <a:endParaRPr sz="900"/>
          </a:p>
        </p:txBody>
      </p:sp>
      <p:sp>
        <p:nvSpPr>
          <p:cNvPr id="100" name="Google Shape;100;p18"/>
          <p:cNvSpPr txBox="1">
            <a:spLocks noGrp="1"/>
          </p:cNvSpPr>
          <p:nvPr>
            <p:ph type="title"/>
          </p:nvPr>
        </p:nvSpPr>
        <p:spPr>
          <a:xfrm>
            <a:off x="4656775" y="1717400"/>
            <a:ext cx="1882500" cy="7653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Integrated Employment</a:t>
            </a:r>
            <a:endParaRPr/>
          </a:p>
        </p:txBody>
      </p:sp>
      <p:sp>
        <p:nvSpPr>
          <p:cNvPr id="101" name="Google Shape;101;p18"/>
          <p:cNvSpPr txBox="1">
            <a:spLocks noGrp="1"/>
          </p:cNvSpPr>
          <p:nvPr>
            <p:ph type="body" idx="1"/>
          </p:nvPr>
        </p:nvSpPr>
        <p:spPr>
          <a:xfrm>
            <a:off x="4656775" y="2561908"/>
            <a:ext cx="1882500" cy="3219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Secures jobs for people with IDD, allowing them to earn an income, pay taxes, and support themselves. </a:t>
            </a:r>
            <a:endParaRPr/>
          </a:p>
        </p:txBody>
      </p:sp>
      <p:sp>
        <p:nvSpPr>
          <p:cNvPr id="102" name="Google Shape;102;p18"/>
          <p:cNvSpPr txBox="1">
            <a:spLocks noGrp="1"/>
          </p:cNvSpPr>
          <p:nvPr>
            <p:ph type="title"/>
          </p:nvPr>
        </p:nvSpPr>
        <p:spPr>
          <a:xfrm>
            <a:off x="6897688" y="1717400"/>
            <a:ext cx="1882500" cy="7653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Inclusive </a:t>
            </a:r>
            <a:endParaRPr/>
          </a:p>
          <a:p>
            <a:pPr marL="0" lvl="0" indent="0" algn="l" rtl="0">
              <a:spcBef>
                <a:spcPts val="0"/>
              </a:spcBef>
              <a:spcAft>
                <a:spcPts val="0"/>
              </a:spcAft>
              <a:buNone/>
            </a:pPr>
            <a:r>
              <a:rPr lang="en"/>
              <a:t>Living - New!</a:t>
            </a:r>
            <a:endParaRPr/>
          </a:p>
        </p:txBody>
      </p:sp>
      <p:sp>
        <p:nvSpPr>
          <p:cNvPr id="103" name="Google Shape;103;p18"/>
          <p:cNvSpPr txBox="1">
            <a:spLocks noGrp="1"/>
          </p:cNvSpPr>
          <p:nvPr>
            <p:ph type="body" idx="1"/>
          </p:nvPr>
        </p:nvSpPr>
        <p:spPr>
          <a:xfrm>
            <a:off x="6897688" y="2561908"/>
            <a:ext cx="1882500" cy="3219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Providing a vibrant, integrated living opportunity for people with and without IDD.</a:t>
            </a:r>
            <a:endParaRPr/>
          </a:p>
        </p:txBody>
      </p:sp>
      <p:sp>
        <p:nvSpPr>
          <p:cNvPr id="104" name="Google Shape;104;p18"/>
          <p:cNvSpPr txBox="1"/>
          <p:nvPr/>
        </p:nvSpPr>
        <p:spPr>
          <a:xfrm>
            <a:off x="883475" y="397975"/>
            <a:ext cx="7232100" cy="810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4800" b="1" u="sng">
                <a:solidFill>
                  <a:schemeClr val="accent3"/>
                </a:solidFill>
                <a:latin typeface="PT Sans Narrow"/>
                <a:ea typeface="PT Sans Narrow"/>
                <a:cs typeface="PT Sans Narrow"/>
                <a:sym typeface="PT Sans Narrow"/>
              </a:rPr>
              <a:t>The Four Pillars of Best Buddies</a:t>
            </a:r>
            <a:endParaRPr sz="4800" b="1" u="sng">
              <a:solidFill>
                <a:schemeClr val="accent3"/>
              </a:solidFill>
              <a:latin typeface="PT Sans Narrow"/>
              <a:ea typeface="PT Sans Narrow"/>
              <a:cs typeface="PT Sans Narrow"/>
              <a:sym typeface="PT Sans Narrow"/>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9"/>
          <p:cNvSpPr txBox="1">
            <a:spLocks noGrp="1"/>
          </p:cNvSpPr>
          <p:nvPr>
            <p:ph type="title"/>
          </p:nvPr>
        </p:nvSpPr>
        <p:spPr>
          <a:xfrm>
            <a:off x="311700" y="1304850"/>
            <a:ext cx="8520600" cy="1538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9600"/>
              <a:t>What is an Ambassador?</a:t>
            </a:r>
            <a:endParaRPr sz="9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0"/>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Best Buddies Ambassador Program</a:t>
            </a:r>
            <a:endParaRPr/>
          </a:p>
        </p:txBody>
      </p:sp>
      <p:sp>
        <p:nvSpPr>
          <p:cNvPr id="115" name="Google Shape;115;p20"/>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Best Buddies Ambassadors is a program that provides training for participants </a:t>
            </a:r>
            <a:r>
              <a:rPr lang="en" i="1"/>
              <a:t>with and without intellectual and developmental disabilities</a:t>
            </a:r>
            <a:r>
              <a:rPr lang="en"/>
              <a:t> (IDD) in areas of </a:t>
            </a:r>
            <a:r>
              <a:rPr lang="en" i="1"/>
              <a:t>speech writing, public speaking, and self-advocacy</a:t>
            </a:r>
            <a:r>
              <a:rPr lang="en"/>
              <a:t>. </a:t>
            </a:r>
            <a:endParaRPr/>
          </a:p>
          <a:p>
            <a:pPr marL="0" lvl="0" indent="0" algn="l" rtl="0">
              <a:spcBef>
                <a:spcPts val="1600"/>
              </a:spcBef>
              <a:spcAft>
                <a:spcPts val="0"/>
              </a:spcAft>
              <a:buNone/>
            </a:pPr>
            <a:r>
              <a:rPr lang="en"/>
              <a:t>Ambassadors develop the skills to professionally share their life stories, promote Best Buddies programs, network, and most importantly, advocate.</a:t>
            </a:r>
            <a:endParaRPr/>
          </a:p>
          <a:p>
            <a:pPr marL="0" lvl="0" indent="0" algn="l" rtl="0">
              <a:spcBef>
                <a:spcPts val="1600"/>
              </a:spcBef>
              <a:spcAft>
                <a:spcPts val="1600"/>
              </a:spcAft>
              <a:buNone/>
            </a:pPr>
            <a:r>
              <a:rPr lang="en"/>
              <a:t>  The Ambassadors program prepares people to become active agents of change and informed, engaging advocates for the disability rights movement.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1"/>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Terminology	</a:t>
            </a:r>
            <a:endParaRPr/>
          </a:p>
        </p:txBody>
      </p:sp>
      <p:sp>
        <p:nvSpPr>
          <p:cNvPr id="121" name="Google Shape;121;p21"/>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rgbClr val="000000"/>
              </a:buClr>
              <a:buSzPts val="1100"/>
              <a:buFont typeface="Arial"/>
              <a:buNone/>
            </a:pPr>
            <a:r>
              <a:rPr lang="en" sz="1200" b="1"/>
              <a:t>Ambassador</a:t>
            </a:r>
            <a:r>
              <a:rPr lang="en" sz="1200"/>
              <a:t>  – a participant with and without intellectual disabilities (IDD) who has completed official Best Buddies Ambassador trainings and is committed to promoting and educating audiences about the mission, philosophy, and benefits of Best Buddies through public speaking.</a:t>
            </a:r>
            <a:endParaRPr sz="1200"/>
          </a:p>
          <a:p>
            <a:pPr marL="0" lvl="0" indent="0" algn="l" rtl="0">
              <a:spcBef>
                <a:spcPts val="1600"/>
              </a:spcBef>
              <a:spcAft>
                <a:spcPts val="0"/>
              </a:spcAft>
              <a:buClr>
                <a:srgbClr val="000000"/>
              </a:buClr>
              <a:buSzPts val="1100"/>
              <a:buFont typeface="Arial"/>
              <a:buNone/>
            </a:pPr>
            <a:r>
              <a:rPr lang="en" sz="1200" b="1"/>
              <a:t>State</a:t>
            </a:r>
            <a:r>
              <a:rPr lang="en" sz="1200"/>
              <a:t> </a:t>
            </a:r>
            <a:r>
              <a:rPr lang="en" sz="1200" b="1"/>
              <a:t>Ambassador</a:t>
            </a:r>
            <a:r>
              <a:rPr lang="en" sz="1200"/>
              <a:t> – a participant with and without IDD who has successfully completed two ambassador trainings through their state ambassadors program in one calendar year and has been selected by their state as an official state ambassador</a:t>
            </a:r>
            <a:endParaRPr sz="1200"/>
          </a:p>
          <a:p>
            <a:pPr marL="0" lvl="0" indent="0" algn="l" rtl="0">
              <a:spcBef>
                <a:spcPts val="1600"/>
              </a:spcBef>
              <a:spcAft>
                <a:spcPts val="0"/>
              </a:spcAft>
              <a:buClr>
                <a:srgbClr val="000000"/>
              </a:buClr>
              <a:buSzPts val="1100"/>
              <a:buFont typeface="Arial"/>
              <a:buNone/>
            </a:pPr>
            <a:r>
              <a:rPr lang="en" sz="1200" b="1"/>
              <a:t>Global</a:t>
            </a:r>
            <a:r>
              <a:rPr lang="en" sz="1200"/>
              <a:t> </a:t>
            </a:r>
            <a:r>
              <a:rPr lang="en" sz="1200" b="1"/>
              <a:t>Ambassador</a:t>
            </a:r>
            <a:r>
              <a:rPr lang="en" sz="1200"/>
              <a:t> – a participant with or without IDD who has completed state and national trainings and has been invited to advocate and share their story at a national or international event on behalf of Best Buddies International. They are selected by BBI.</a:t>
            </a:r>
            <a:endParaRPr sz="1200"/>
          </a:p>
          <a:p>
            <a:pPr marL="0" lvl="0" indent="0" algn="l" rtl="0">
              <a:spcBef>
                <a:spcPts val="1600"/>
              </a:spcBef>
              <a:spcAft>
                <a:spcPts val="1600"/>
              </a:spcAft>
              <a:buNone/>
            </a:pPr>
            <a:endParaRPr sz="1200"/>
          </a:p>
        </p:txBody>
      </p:sp>
    </p:spTree>
  </p:cSld>
  <p:clrMapOvr>
    <a:masterClrMapping/>
  </p:clrMapOvr>
</p:sld>
</file>

<file path=ppt/theme/theme1.xml><?xml version="1.0" encoding="utf-8"?>
<a:theme xmlns:a="http://schemas.openxmlformats.org/drawingml/2006/main"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1361</Words>
  <Application>Microsoft Office PowerPoint</Application>
  <PresentationFormat>On-screen Show (16:9)</PresentationFormat>
  <Paragraphs>94</Paragraphs>
  <Slides>21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PT Sans Narrow</vt:lpstr>
      <vt:lpstr>Arial</vt:lpstr>
      <vt:lpstr>Open Sans</vt:lpstr>
      <vt:lpstr>Tropic</vt:lpstr>
      <vt:lpstr>Best Buddies  Ambassador Facilitator Training </vt:lpstr>
      <vt:lpstr>Best Buddies Mission Statement</vt:lpstr>
      <vt:lpstr>Best Buddies History</vt:lpstr>
      <vt:lpstr>Best Buddies History</vt:lpstr>
      <vt:lpstr>Best Buddies History</vt:lpstr>
      <vt:lpstr>One-to-One Friendship</vt:lpstr>
      <vt:lpstr>What is an Ambassador?</vt:lpstr>
      <vt:lpstr>Best Buddies Ambassador Program</vt:lpstr>
      <vt:lpstr>Terminology </vt:lpstr>
      <vt:lpstr>Terminology</vt:lpstr>
      <vt:lpstr>Qualities of an Ambassador</vt:lpstr>
      <vt:lpstr>Opportunities to Speak</vt:lpstr>
      <vt:lpstr>What are the benefits of self advocacy?</vt:lpstr>
      <vt:lpstr>So you want to host an Ambassador training...</vt:lpstr>
      <vt:lpstr>Ambassador Training Timeline</vt:lpstr>
      <vt:lpstr>Facilitator Tips</vt:lpstr>
      <vt:lpstr>PowerPoint Presentation</vt:lpstr>
      <vt:lpstr>Training Topics</vt:lpstr>
      <vt:lpstr>Making Accommodations</vt:lpstr>
      <vt:lpstr>Providing Speaking Opportunities</vt:lpstr>
      <vt:lpstr>Questions Wrap Up 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Buddies  Ambassador Facilitator Training </dc:title>
  <dc:creator>Amy Davies</dc:creator>
  <cp:lastModifiedBy>Amy Davies</cp:lastModifiedBy>
  <cp:revision>1</cp:revision>
  <dcterms:modified xsi:type="dcterms:W3CDTF">2019-03-08T17:53:41Z</dcterms:modified>
</cp:coreProperties>
</file>