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134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4" name="TextBox 3"/>
          <p:cNvSpPr txBox="1"/>
          <p:nvPr/>
        </p:nvSpPr>
        <p:spPr>
          <a:xfrm>
            <a:off x="0" y="4876800"/>
            <a:ext cx="13004800" cy="4876800"/>
          </a:xfrm>
          <a:prstGeom prst="rect">
            <a:avLst/>
          </a:prstGeom>
        </p:spPr>
        <p:txBody>
          <a:bodyPr wrap="square" lIns="254000" tIns="254000" rIns="254000" bIns="254000" anchor="ctr">
            <a:normAutofit/>
          </a:bodyP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4183888"/>
            <a:ext cx="13004800" cy="1475232"/>
          </a:xfrm>
          <a:prstGeom prst="rect">
            <a:avLst/>
          </a:prstGeom>
        </p:spPr>
      </p:pic>
      <p:sp>
        <p:nvSpPr>
          <p:cNvPr id="4" name="TextBox 3"/>
          <p:cNvSpPr txBox="1"/>
          <p:nvPr/>
        </p:nvSpPr>
        <p:spPr>
          <a:xfrm>
            <a:off x="0" y="4318000"/>
            <a:ext cx="13004800" cy="1341120"/>
          </a:xfrm>
          <a:prstGeom prst="rect">
            <a:avLst/>
          </a:prstGeom>
        </p:spPr>
        <p:txBody>
          <a:bodyPr wrap="none" lIns="254000" tIns="0" rIns="254000" bIns="0" anchor="t"/>
          <a:lstStyle/>
          <a:p>
            <a:pPr algn="ctr"/>
            <a:r>
              <a:rPr lang="en-US" sz="8800" b="1">
                <a:solidFill>
                  <a:srgbClr val="FFFFFF"/>
                </a:solidFill>
                <a:effectLst>
                  <a:outerShdw blurRad="20000" dist="30000" dir="2700000">
                    <a:srgbClr val="000000">
                      <a:alpha val="80000"/>
                    </a:srgbClr>
                  </a:outerShdw>
                </a:effectLst>
                <a:latin typeface="Calibri"/>
              </a:rPr>
              <a:t>What is the Opposite?</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gregw - https://www.flickr.com/photos/51035602616@N01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127000" y="1277620"/>
            <a:ext cx="13004800" cy="7071360"/>
          </a:xfrm>
          <a:prstGeom prst="rect">
            <a:avLst/>
          </a:prstGeom>
        </p:spPr>
        <p:txBody>
          <a:bodyPr wrap="square" lIns="254000" tIns="254000" rIns="254000" bIns="254000" anchor="ctr">
            <a:noAutofit/>
          </a:bodyPr>
          <a:lstStyle/>
          <a:p>
            <a:pPr algn="ctr"/>
            <a:r>
              <a:rPr lang="en-US" sz="90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This is how marginalized societies are viewed, as the values they have to offer.</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Isaiah Rustad - https://unsplash.com/@isaiahrustad?utm_source=haikudeck&amp;utm_medium=referral&amp;utm_campaign=api-credit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6400800"/>
            <a:ext cx="13004800" cy="1524000"/>
          </a:xfrm>
          <a:prstGeom prst="rect">
            <a:avLst/>
          </a:prstGeom>
        </p:spPr>
      </p:pic>
      <p:sp>
        <p:nvSpPr>
          <p:cNvPr id="4" name="TextBox 3"/>
          <p:cNvSpPr txBox="1"/>
          <p:nvPr/>
        </p:nvSpPr>
        <p:spPr>
          <a:xfrm>
            <a:off x="0" y="5638800"/>
            <a:ext cx="13004800" cy="4114800"/>
          </a:xfrm>
          <a:prstGeom prst="rect">
            <a:avLst/>
          </a:prstGeom>
        </p:spPr>
        <p:txBody>
          <a:bodyPr wrap="square" lIns="254000" tIns="254000" rIns="254000" bIns="254000" anchor="ctr">
            <a:normAutofit/>
          </a:bodyPr>
          <a:lstStyle/>
          <a:p>
            <a:pPr algn="ctr"/>
            <a:r>
              <a:rPr lang="en-US" sz="80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The Work to Be Done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363712"/>
            <a:ext cx="13004800" cy="1389888"/>
          </a:xfrm>
          <a:prstGeom prst="rect">
            <a:avLst/>
          </a:prstGeom>
        </p:spPr>
      </p:pic>
      <p:sp>
        <p:nvSpPr>
          <p:cNvPr id="5" name="TextBox 4"/>
          <p:cNvSpPr txBox="1"/>
          <p:nvPr/>
        </p:nvSpPr>
        <p:spPr>
          <a:xfrm>
            <a:off x="-1117600" y="0"/>
            <a:ext cx="7924800" cy="1767840"/>
          </a:xfrm>
          <a:prstGeom prst="rect">
            <a:avLst/>
          </a:prstGeom>
        </p:spPr>
        <p:txBody>
          <a:bodyPr wrap="none" lIns="254000" tIns="0" rIns="254000" bIns="0" anchor="t"/>
          <a:lstStyle/>
          <a:p>
            <a:pPr algn="r"/>
            <a:r>
              <a:rPr lang="en-US" sz="11600" b="1" dirty="0">
                <a:solidFill>
                  <a:srgbClr val="FFFFFF"/>
                </a:solidFill>
                <a:effectLst>
                  <a:outerShdw blurRad="20000" dist="30000" dir="2700000">
                    <a:srgbClr val="000000">
                      <a:alpha val="80000"/>
                    </a:srgbClr>
                  </a:outerShdw>
                </a:effectLst>
                <a:latin typeface="Calibri"/>
              </a:rPr>
              <a:t>What Can </a:t>
            </a:r>
            <a:endParaRPr lang="en-US" sz="11600" b="1" dirty="0" smtClean="0">
              <a:solidFill>
                <a:srgbClr val="FFFFFF"/>
              </a:solidFill>
              <a:effectLst>
                <a:outerShdw blurRad="20000" dist="30000" dir="2700000">
                  <a:srgbClr val="000000">
                    <a:alpha val="80000"/>
                  </a:srgbClr>
                </a:outerShdw>
              </a:effectLst>
              <a:latin typeface="Calibri"/>
            </a:endParaRPr>
          </a:p>
          <a:p>
            <a:pPr algn="ctr"/>
            <a:r>
              <a:rPr lang="en-US" sz="11600" b="1" dirty="0" smtClean="0">
                <a:solidFill>
                  <a:srgbClr val="FFFFFF"/>
                </a:solidFill>
                <a:effectLst>
                  <a:outerShdw blurRad="20000" dist="30000" dir="2700000">
                    <a:srgbClr val="000000">
                      <a:alpha val="80000"/>
                    </a:srgbClr>
                  </a:outerShdw>
                </a:effectLst>
                <a:latin typeface="Calibri"/>
              </a:rPr>
              <a:t>We Do?</a:t>
            </a:r>
            <a:endParaRPr lang="en-US" sz="11600" b="1"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0" y="8601456"/>
            <a:ext cx="13004800" cy="914400"/>
          </a:xfrm>
          <a:prstGeom prst="rect">
            <a:avLst/>
          </a:prstGeom>
        </p:spPr>
        <p:txBody>
          <a:bodyPr wrap="none" lIns="254000" tIns="0" rIns="254000" bIns="0" anchor="t"/>
          <a:lstStyle/>
          <a:p>
            <a:pPr algn="r"/>
            <a:r>
              <a:rPr lang="en-US" sz="80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As Advocates &amp; Allies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05D33"/>
          </a:solidFill>
        </p:spPr>
      </p:sp>
      <p:sp>
        <p:nvSpPr>
          <p:cNvPr id="3" name="TextBox 2"/>
          <p:cNvSpPr txBox="1"/>
          <p:nvPr/>
        </p:nvSpPr>
        <p:spPr>
          <a:xfrm>
            <a:off x="0" y="3911600"/>
            <a:ext cx="13004800" cy="2316480"/>
          </a:xfrm>
          <a:prstGeom prst="rect">
            <a:avLst/>
          </a:prstGeom>
        </p:spPr>
        <p:txBody>
          <a:bodyPr wrap="none" lIns="254000" tIns="0" rIns="254000" bIns="0" anchor="t"/>
          <a:lstStyle/>
          <a:p>
            <a:pPr algn="ctr"/>
            <a:r>
              <a:rPr lang="en-US" sz="15200" b="1">
                <a:solidFill>
                  <a:srgbClr val="FFFFFF"/>
                </a:solidFill>
                <a:latin typeface="Calibri"/>
              </a:rPr>
              <a:t>This vs. That</a:t>
            </a:r>
          </a:p>
        </p:txBody>
      </p:sp>
      <p:sp>
        <p:nvSpPr>
          <p:cNvPr id="4" name="TextBox 3"/>
          <p:cNvSpPr txBox="1"/>
          <p:nvPr/>
        </p:nvSpPr>
        <p:spPr>
          <a:xfrm>
            <a:off x="0" y="6355080"/>
            <a:ext cx="13004800" cy="914400"/>
          </a:xfrm>
          <a:prstGeom prst="rect">
            <a:avLst/>
          </a:prstGeom>
        </p:spPr>
        <p:txBody>
          <a:bodyPr wrap="none" lIns="254000" tIns="0" rIns="254000" bIns="0" anchor="t"/>
          <a:lstStyle/>
          <a:p>
            <a:pPr algn="ctr"/>
            <a:r>
              <a:rPr lang="en-US" sz="6000" b="0">
                <a:solidFill>
                  <a:srgbClr val="FFFFFF"/>
                </a:solidFill>
                <a:latin typeface="Calibri"/>
              </a:rPr>
              <a:t>Group Exercise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480088"/>
          </a:solidFill>
        </p:spPr>
      </p:sp>
      <p:sp>
        <p:nvSpPr>
          <p:cNvPr id="3" name="TextBox 2"/>
          <p:cNvSpPr txBox="1"/>
          <p:nvPr/>
        </p:nvSpPr>
        <p:spPr>
          <a:xfrm>
            <a:off x="0" y="4165600"/>
            <a:ext cx="13004800" cy="1706880"/>
          </a:xfrm>
          <a:prstGeom prst="rect">
            <a:avLst/>
          </a:prstGeom>
        </p:spPr>
        <p:txBody>
          <a:bodyPr wrap="none" lIns="254000" tIns="0" rIns="254000" bIns="0" anchor="t"/>
          <a:lstStyle/>
          <a:p>
            <a:pPr algn="ctr"/>
            <a:r>
              <a:rPr lang="en-US" sz="11200" b="1">
                <a:solidFill>
                  <a:srgbClr val="FFFFFF"/>
                </a:solidFill>
                <a:latin typeface="Calibri"/>
              </a:rPr>
              <a:t>Intent vs. Impact:</a:t>
            </a:r>
          </a:p>
        </p:txBody>
      </p:sp>
      <p:sp>
        <p:nvSpPr>
          <p:cNvPr id="4" name="TextBox 3"/>
          <p:cNvSpPr txBox="1"/>
          <p:nvPr/>
        </p:nvSpPr>
        <p:spPr>
          <a:xfrm>
            <a:off x="0" y="5999480"/>
            <a:ext cx="13004800" cy="487680"/>
          </a:xfrm>
          <a:prstGeom prst="rect">
            <a:avLst/>
          </a:prstGeom>
        </p:spPr>
        <p:txBody>
          <a:bodyPr wrap="none" lIns="254000" tIns="0" rIns="254000" bIns="0" anchor="t"/>
          <a:lstStyle/>
          <a:p>
            <a:pPr algn="ctr"/>
            <a:r>
              <a:rPr lang="en-US" sz="3200" b="0" dirty="0" smtClean="0">
                <a:solidFill>
                  <a:srgbClr val="FFFFFF"/>
                </a:solidFill>
                <a:latin typeface="Calibri"/>
              </a:rPr>
              <a:t>YOUR INTENTIONS DO NOT DETERMINE OR EXCUSE YOUR IMPACT</a:t>
            </a:r>
            <a:endParaRPr lang="en-US" sz="3200" b="0" dirty="0">
              <a:solidFill>
                <a:srgbClr val="FFFFFF"/>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3" name="TextBox 2"/>
          <p:cNvSpPr txBox="1"/>
          <p:nvPr/>
        </p:nvSpPr>
        <p:spPr>
          <a:xfrm>
            <a:off x="177800" y="1854200"/>
            <a:ext cx="13004800" cy="6045200"/>
          </a:xfrm>
          <a:prstGeom prst="rect">
            <a:avLst/>
          </a:prstGeom>
        </p:spPr>
        <p:txBody>
          <a:bodyPr wrap="square" lIns="254000" tIns="254000" rIns="254000" bIns="254000" anchor="ctr">
            <a:noAutofit/>
          </a:bodyPr>
          <a:lstStyle/>
          <a:p>
            <a:pPr algn="ctr"/>
            <a:r>
              <a:rPr lang="en-US" sz="80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Intent: what we wanted to happen
Impact: what actually happened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3" name="TextBox 2"/>
          <p:cNvSpPr txBox="1"/>
          <p:nvPr/>
        </p:nvSpPr>
        <p:spPr>
          <a:xfrm>
            <a:off x="25400" y="3886200"/>
            <a:ext cx="13004800" cy="5054600"/>
          </a:xfrm>
          <a:prstGeom prst="rect">
            <a:avLst/>
          </a:prstGeom>
        </p:spPr>
        <p:txBody>
          <a:bodyPr wrap="square" lIns="254000" tIns="254000" rIns="254000" bIns="254000" anchor="ctr">
            <a:normAutofit fontScale="85000" lnSpcReduction="20000"/>
          </a:bodyPr>
          <a:lstStyle/>
          <a:p>
            <a:pPr algn="ctr"/>
            <a:r>
              <a:rPr lang="en-US" sz="6000" b="1" dirty="0">
                <a:solidFill>
                  <a:schemeClr val="bg1">
                    <a:lumMod val="95000"/>
                  </a:schemeClr>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Equality:  Everyone is treated the same
</a:t>
            </a:r>
            <a:endParaRPr lang="en-US" sz="6000" b="1" dirty="0" smtClean="0">
              <a:solidFill>
                <a:schemeClr val="bg1">
                  <a:lumMod val="95000"/>
                </a:schemeClr>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n-US" sz="6000" b="1" dirty="0">
              <a:solidFill>
                <a:schemeClr val="bg1">
                  <a:lumMod val="95000"/>
                </a:schemeClr>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n-US" sz="6000" b="1" dirty="0" smtClean="0">
              <a:solidFill>
                <a:schemeClr val="bg1">
                  <a:lumMod val="95000"/>
                </a:schemeClr>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r>
              <a:rPr lang="en-US" sz="6000" b="1" dirty="0">
                <a:solidFill>
                  <a:schemeClr val="bg1">
                    <a:lumMod val="95000"/>
                  </a:schemeClr>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
Equity:  Everyone is treated in a way that meets their individual needs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 y="0"/>
            <a:ext cx="13004800" cy="9753600"/>
          </a:xfrm>
          <a:prstGeom prst="rect">
            <a:avLst/>
          </a:prstGeom>
        </p:spPr>
      </p:pic>
      <p:pic>
        <p:nvPicPr>
          <p:cNvPr id="3" name="Picture 2"/>
          <p:cNvPicPr>
            <a:picLocks noChangeAspect="1"/>
          </p:cNvPicPr>
          <p:nvPr/>
        </p:nvPicPr>
        <p:blipFill>
          <a:blip r:embed="rId3"/>
          <a:stretch>
            <a:fillRect/>
          </a:stretch>
        </p:blipFill>
        <p:spPr>
          <a:xfrm>
            <a:off x="0" y="10241280"/>
            <a:ext cx="13004800" cy="0"/>
          </a:xfrm>
          <a:prstGeom prst="rect">
            <a:avLst/>
          </a:prstGeom>
        </p:spPr>
      </p:pic>
      <p:sp>
        <p:nvSpPr>
          <p:cNvPr id="4" name="TextBox 3"/>
          <p:cNvSpPr txBox="1"/>
          <p:nvPr/>
        </p:nvSpPr>
        <p:spPr>
          <a:xfrm>
            <a:off x="0" y="3860800"/>
            <a:ext cx="13004800" cy="2438400"/>
          </a:xfrm>
          <a:prstGeom prst="rect">
            <a:avLst/>
          </a:prstGeom>
        </p:spPr>
        <p:txBody>
          <a:bodyPr wrap="none" lIns="254000" tIns="0" rIns="254000" bIns="0" anchor="t"/>
          <a:lstStyle/>
          <a:p>
            <a:pPr algn="ct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249680"/>
          </a:xfrm>
          <a:prstGeom prst="rect">
            <a:avLst/>
          </a:prstGeom>
        </p:spPr>
        <p:txBody>
          <a:bodyPr wrap="none" lIns="254000" tIns="0" rIns="254000" bIns="0" anchor="t"/>
          <a:lstStyle/>
          <a:p>
            <a:pPr algn="ctr"/>
            <a:r>
              <a:rPr lang="en-US" sz="8200" b="1">
                <a:solidFill>
                  <a:srgbClr val="FFFFFF"/>
                </a:solidFill>
                <a:effectLst>
                  <a:outerShdw blurRad="20000" dist="30000" dir="2700000">
                    <a:srgbClr val="000000">
                      <a:alpha val="80000"/>
                    </a:srgbClr>
                  </a:outerShdw>
                </a:effectLst>
                <a:latin typeface="Calibri"/>
              </a:rPr>
              <a:t>Examples of Equality</a:t>
            </a:r>
          </a:p>
        </p:txBody>
      </p:sp>
      <p:sp>
        <p:nvSpPr>
          <p:cNvPr id="5" name="TextBox 4"/>
          <p:cNvSpPr txBox="1"/>
          <p:nvPr/>
        </p:nvSpPr>
        <p:spPr>
          <a:xfrm>
            <a:off x="254000" y="2265680"/>
            <a:ext cx="12496800" cy="6230620"/>
          </a:xfrm>
          <a:prstGeom prst="rect">
            <a:avLst/>
          </a:prstGeom>
        </p:spPr>
        <p:txBody>
          <a:bodyPr wrap="square">
            <a:normAutofit/>
          </a:bodyPr>
          <a:lstStyle/>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Everyone uses the stairs</a:t>
            </a:r>
          </a:p>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Everyone pays their own way</a:t>
            </a:r>
          </a:p>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When it is important to promote equality?</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Leo Reynolds - https://www.flickr.com/photos/49968232@N00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7802880"/>
            <a:ext cx="13004800" cy="3505200"/>
          </a:xfrm>
          <a:prstGeom prst="rect">
            <a:avLst/>
          </a:prstGeom>
        </p:spPr>
      </p:pic>
      <p:sp>
        <p:nvSpPr>
          <p:cNvPr id="4" name="TextBox 3"/>
          <p:cNvSpPr txBox="1"/>
          <p:nvPr/>
        </p:nvSpPr>
        <p:spPr>
          <a:xfrm>
            <a:off x="0" y="5562600"/>
            <a:ext cx="13004800" cy="4419600"/>
          </a:xfrm>
          <a:prstGeom prst="rect">
            <a:avLst/>
          </a:prstGeom>
        </p:spPr>
        <p:txBody>
          <a:bodyPr wrap="square" lIns="254000" tIns="254000" rIns="254000" bIns="254000" anchor="ctr">
            <a:normAutofit/>
          </a:bodyPr>
          <a:lstStyle/>
          <a:p>
            <a:pPr algn="ctr"/>
            <a:endParaRPr lang="en-US" sz="80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n-US" sz="5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n-US" sz="5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n-US" sz="5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n-US" sz="5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n-US" sz="5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n-US" sz="5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endParaRPr lang="en-US" sz="5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endParaRPr>
          </a:p>
          <a:p>
            <a:pPr algn="ctr"/>
            <a:r>
              <a:rPr lang="en-US" sz="80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Leading </a:t>
            </a:r>
            <a:r>
              <a:rPr lang="en-US" sz="80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with Intention</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Aron - https://unsplash.com/@aronunsplash?utm_source=haikudeck&amp;utm_medium=referral&amp;utm_campaign=api-credit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30000" dir="2700000">
                    <a:srgbClr val="000000">
                      <a:alpha val="80000"/>
                    </a:srgbClr>
                  </a:outerShdw>
                </a:effectLst>
                <a:latin typeface="Calibri"/>
              </a:rPr>
              <a:t>Examples of Equity</a:t>
            </a:r>
          </a:p>
        </p:txBody>
      </p:sp>
      <p:sp>
        <p:nvSpPr>
          <p:cNvPr id="5" name="TextBox 4"/>
          <p:cNvSpPr txBox="1"/>
          <p:nvPr/>
        </p:nvSpPr>
        <p:spPr>
          <a:xfrm>
            <a:off x="254000" y="2387600"/>
            <a:ext cx="12496800" cy="5844540"/>
          </a:xfrm>
          <a:prstGeom prst="rect">
            <a:avLst/>
          </a:prstGeom>
        </p:spPr>
        <p:txBody>
          <a:bodyPr wrap="square">
            <a:normAutofit/>
          </a:bodyPr>
          <a:lstStyle/>
          <a:p>
            <a:pPr marL="762000" indent="-762000" algn="l">
              <a:lnSpc>
                <a:spcPct val="112000"/>
              </a:lnSpc>
              <a:buFont typeface="Calibri"/>
              <a:buChar char="•"/>
            </a:pPr>
            <a:r>
              <a:rPr lang="en-US" sz="7000" b="0">
                <a:solidFill>
                  <a:srgbClr val="FFFFFF"/>
                </a:solidFill>
                <a:effectLst>
                  <a:outerShdw blurRad="20000" dist="30000" dir="2700000">
                    <a:srgbClr val="000000">
                      <a:alpha val="75000"/>
                    </a:srgbClr>
                  </a:outerShdw>
                </a:effectLst>
                <a:latin typeface="Calibri"/>
              </a:rPr>
              <a:t>Some people can use a ramp</a:t>
            </a:r>
          </a:p>
          <a:p>
            <a:pPr marL="762000" indent="-762000" algn="l">
              <a:lnSpc>
                <a:spcPct val="112000"/>
              </a:lnSpc>
              <a:buFont typeface="Calibri"/>
              <a:buChar char="•"/>
            </a:pPr>
            <a:r>
              <a:rPr lang="en-US" sz="7000" b="0">
                <a:solidFill>
                  <a:srgbClr val="FFFFFF"/>
                </a:solidFill>
                <a:effectLst>
                  <a:outerShdw blurRad="20000" dist="30000" dir="2700000">
                    <a:srgbClr val="000000">
                      <a:alpha val="75000"/>
                    </a:srgbClr>
                  </a:outerShdw>
                </a:effectLst>
                <a:latin typeface="Calibri"/>
              </a:rPr>
              <a:t>Events are planned in such a way that allows all club members to access them</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Matt Artz - https://unsplash.com/@mattartz?utm_source=haikudeck&amp;utm_medium=referral&amp;utm_campaign=api-credit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r>
              <a:rPr lang="en-US" sz="8000" b="0">
                <a:solidFill>
                  <a:srgbClr val="FFFFFF"/>
                </a:solidFill>
                <a:effectLst>
                  <a:outerShdw blurRad="20000" dist="30000" dir="2700000">
                    <a:srgbClr val="000000">
                      <a:alpha val="75000"/>
                    </a:srgbClr>
                  </a:outerShdw>
                </a:effectLst>
                <a:latin typeface="Calibri"/>
              </a:rPr>
              <a:t>Passive Inclusion v. Active Inclusion
Having a seat at the table v. being part of the conversation</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woodleywonderworks - https://www.flickr.com/photos/73645804@N00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10241280"/>
            <a:ext cx="13004800" cy="0"/>
          </a:xfrm>
          <a:prstGeom prst="rect">
            <a:avLst/>
          </a:prstGeom>
        </p:spPr>
      </p:pic>
      <p:sp>
        <p:nvSpPr>
          <p:cNvPr id="4" name="TextBox 3"/>
          <p:cNvSpPr txBox="1"/>
          <p:nvPr/>
        </p:nvSpPr>
        <p:spPr>
          <a:xfrm>
            <a:off x="0" y="3860800"/>
            <a:ext cx="13004800" cy="2438400"/>
          </a:xfrm>
          <a:prstGeom prst="rect">
            <a:avLst/>
          </a:prstGeom>
        </p:spPr>
        <p:txBody>
          <a:bodyPr wrap="none" lIns="254000" tIns="0" rIns="254000" bIns="0" anchor="t"/>
          <a:lstStyle/>
          <a:p>
            <a:pPr algn="ct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fontScale="92500"/>
          </a:bodyPr>
          <a:lstStyle/>
          <a:p>
            <a:pPr algn="ctr"/>
            <a:r>
              <a:rPr lang="en-US" sz="76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BREAKOUT
Group one: Intent vs. Impact
Group two: Equality vs. Equity
Group three: Passive Inclusion vs. Active Inclusion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6502400" y="4145280"/>
            <a:ext cx="6502400" cy="1463040"/>
          </a:xfrm>
          <a:prstGeom prst="rect">
            <a:avLst/>
          </a:prstGeom>
        </p:spPr>
      </p:pic>
      <p:sp>
        <p:nvSpPr>
          <p:cNvPr id="4" name="TextBox 3"/>
          <p:cNvSpPr txBox="1"/>
          <p:nvPr/>
        </p:nvSpPr>
        <p:spPr>
          <a:xfrm>
            <a:off x="6502400" y="4145280"/>
            <a:ext cx="6502400" cy="1463040"/>
          </a:xfrm>
          <a:prstGeom prst="rect">
            <a:avLst/>
          </a:prstGeom>
        </p:spPr>
        <p:txBody>
          <a:bodyPr wrap="square" lIns="254000" tIns="254000" rIns="254000" bIns="254000" anchor="ctr">
            <a:noAutofit/>
          </a:bodyPr>
          <a:lstStyle/>
          <a:p>
            <a:pPr algn="ctr"/>
            <a:r>
              <a:rPr lang="en-US" sz="100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SHARE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0" y="0"/>
            <a:ext cx="13004800" cy="2926080"/>
          </a:xfrm>
          <a:prstGeom prst="rect">
            <a:avLst/>
          </a:prstGeom>
          <a:solidFill>
            <a:srgbClr val="026287"/>
          </a:solidFill>
        </p:spPr>
        <p:txBody>
          <a:bodyPr wrap="square" lIns="254000" tIns="254000" rIns="254000" bIns="254000" anchor="ctr">
            <a:normAutofit/>
          </a:bodyPr>
          <a:lstStyle/>
          <a:p>
            <a:pPr algn="ctr"/>
            <a:r>
              <a:rPr lang="en-US" sz="36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Be mindful of the messages you’re sending people at your school and in your community who are not familiar with Best Buddies. You have the power to shape others’ perceptions of people with disabilities.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3F0088"/>
          </a:solidFill>
        </p:spPr>
      </p:sp>
      <p:sp>
        <p:nvSpPr>
          <p:cNvPr id="3" name="TextBox 2"/>
          <p:cNvSpPr txBox="1"/>
          <p:nvPr/>
        </p:nvSpPr>
        <p:spPr>
          <a:xfrm>
            <a:off x="0" y="4145280"/>
            <a:ext cx="13004800" cy="1219200"/>
          </a:xfrm>
          <a:prstGeom prst="rect">
            <a:avLst/>
          </a:prstGeom>
        </p:spPr>
        <p:txBody>
          <a:bodyPr wrap="square" lIns="254000" tIns="254000" rIns="254000" bIns="254000" anchor="ctr">
            <a:noAutofit/>
          </a:bodyPr>
          <a:lstStyle/>
          <a:p>
            <a:pPr algn="ctr"/>
            <a:r>
              <a:rPr lang="en-US" sz="9000" b="1" dirty="0">
                <a:solidFill>
                  <a:srgbClr val="FFFFFF"/>
                </a:solidFill>
                <a:latin typeface="Ebrima" panose="02000000000000000000" pitchFamily="2" charset="0"/>
                <a:ea typeface="Ebrima" panose="02000000000000000000" pitchFamily="2" charset="0"/>
                <a:cs typeface="Ebrima" panose="02000000000000000000" pitchFamily="2" charset="0"/>
              </a:rPr>
              <a:t>Social Role Valorization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r>
              <a:rPr lang="en-US" sz="6800" b="0">
                <a:solidFill>
                  <a:srgbClr val="FFFFFF"/>
                </a:solidFill>
                <a:effectLst>
                  <a:outerShdw blurRad="20000" dist="30000" dir="2700000">
                    <a:srgbClr val="000000">
                      <a:alpha val="75000"/>
                    </a:srgbClr>
                  </a:outerShdw>
                </a:effectLst>
                <a:latin typeface="Calibri"/>
              </a:rPr>
              <a:t>The analysis of human relationships and human services.
The theory is based on the idea that society tends to identify groups of people as fundamentally 'different,' and thus,of less value than everyone else.</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Meghan Holmes - https://unsplash.com/@yellowteapot?utm_source=haikudeck&amp;utm_medium=referral&amp;utm_campaign=api-credit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444992"/>
            <a:ext cx="13004800" cy="1308608"/>
          </a:xfrm>
          <a:prstGeom prst="rect">
            <a:avLst/>
          </a:prstGeom>
        </p:spPr>
      </p:pic>
      <p:pic>
        <p:nvPicPr>
          <p:cNvPr id="4" name="Picture 3"/>
          <p:cNvPicPr>
            <a:picLocks noChangeAspect="1"/>
          </p:cNvPicPr>
          <p:nvPr/>
        </p:nvPicPr>
        <p:blipFill>
          <a:blip r:embed="rId3"/>
          <a:stretch>
            <a:fillRect/>
          </a:stretch>
        </p:blipFill>
        <p:spPr>
          <a:xfrm>
            <a:off x="0" y="0"/>
            <a:ext cx="13004800" cy="1463040"/>
          </a:xfrm>
          <a:prstGeom prst="rect">
            <a:avLst/>
          </a:prstGeom>
        </p:spPr>
      </p:pic>
      <p:sp>
        <p:nvSpPr>
          <p:cNvPr id="5" name="TextBox 4"/>
          <p:cNvSpPr txBox="1"/>
          <p:nvPr/>
        </p:nvSpPr>
        <p:spPr>
          <a:xfrm>
            <a:off x="0" y="0"/>
            <a:ext cx="13004800" cy="1463040"/>
          </a:xfrm>
          <a:prstGeom prst="rect">
            <a:avLst/>
          </a:prstGeom>
        </p:spPr>
        <p:txBody>
          <a:bodyPr wrap="none" lIns="254000" tIns="0" rIns="254000" bIns="0" anchor="t"/>
          <a:lstStyle/>
          <a:p>
            <a:pPr algn="ctr"/>
            <a:r>
              <a:rPr lang="en-US" sz="9600" b="1" dirty="0" smtClean="0">
                <a:solidFill>
                  <a:srgbClr val="FFFFFF"/>
                </a:solidFill>
                <a:effectLst>
                  <a:outerShdw blurRad="20000" dist="30000" dir="2700000">
                    <a:srgbClr val="000000">
                      <a:alpha val="80000"/>
                    </a:srgbClr>
                  </a:outerShdw>
                </a:effectLst>
                <a:latin typeface="Calibri"/>
              </a:rPr>
              <a:t>HOW DO YOU SEE THIS?</a:t>
            </a:r>
            <a:endParaRPr lang="en-US" sz="9600" b="1"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0" y="8703056"/>
            <a:ext cx="13004800" cy="792480"/>
          </a:xfrm>
          <a:prstGeom prst="rect">
            <a:avLst/>
          </a:prstGeom>
        </p:spPr>
        <p:txBody>
          <a:bodyPr wrap="none" lIns="254000" tIns="0" rIns="254000" bIns="0" anchor="t"/>
          <a:lstStyle/>
          <a:p>
            <a:pPr algn="ctr"/>
            <a:r>
              <a:rPr lang="en-US" sz="5200" dirty="0">
                <a:solidFill>
                  <a:srgbClr val="FFFFFF"/>
                </a:solidFill>
                <a:effectLst>
                  <a:outerShdw blurRad="20000" dist="30000" dir="2700000">
                    <a:srgbClr val="000000">
                      <a:alpha val="75000"/>
                    </a:srgbClr>
                  </a:outerShdw>
                </a:effectLst>
                <a:latin typeface="Calibri"/>
              </a:rPr>
              <a:t>I</a:t>
            </a:r>
            <a:r>
              <a:rPr lang="en-US" sz="5200" b="0" dirty="0" smtClean="0">
                <a:solidFill>
                  <a:srgbClr val="FFFFFF"/>
                </a:solidFill>
                <a:effectLst>
                  <a:outerShdw blurRad="20000" dist="30000" dir="2700000">
                    <a:srgbClr val="000000">
                      <a:alpha val="75000"/>
                    </a:srgbClr>
                  </a:outerShdw>
                </a:effectLst>
                <a:latin typeface="Calibri"/>
              </a:rPr>
              <a:t>n </a:t>
            </a:r>
            <a:r>
              <a:rPr lang="en-US" sz="5200" b="0" dirty="0">
                <a:solidFill>
                  <a:srgbClr val="FFFFFF"/>
                </a:solidFill>
                <a:effectLst>
                  <a:outerShdw blurRad="20000" dist="30000" dir="2700000">
                    <a:srgbClr val="000000">
                      <a:alpha val="75000"/>
                    </a:srgbClr>
                  </a:outerShdw>
                </a:effectLst>
                <a:latin typeface="Calibri"/>
              </a:rPr>
              <a:t>your community? </a:t>
            </a:r>
            <a:r>
              <a:rPr lang="en-US" sz="5200" b="0" dirty="0" smtClean="0">
                <a:solidFill>
                  <a:srgbClr val="FFFFFF"/>
                </a:solidFill>
                <a:effectLst>
                  <a:outerShdw blurRad="20000" dist="30000" dir="2700000">
                    <a:srgbClr val="000000">
                      <a:alpha val="75000"/>
                    </a:srgbClr>
                  </a:outerShdw>
                </a:effectLst>
                <a:latin typeface="Calibri"/>
              </a:rPr>
              <a:t>In </a:t>
            </a:r>
            <a:r>
              <a:rPr lang="en-US" sz="5200" b="0" dirty="0">
                <a:solidFill>
                  <a:srgbClr val="FFFFFF"/>
                </a:solidFill>
                <a:effectLst>
                  <a:outerShdw blurRad="20000" dist="30000" dir="2700000">
                    <a:srgbClr val="000000">
                      <a:alpha val="75000"/>
                    </a:srgbClr>
                  </a:outerShdw>
                </a:effectLst>
                <a:latin typeface="Calibri"/>
              </a:rPr>
              <a:t>your chapter?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2072640"/>
          </a:xfrm>
          <a:prstGeom prst="rect">
            <a:avLst/>
          </a:prstGeom>
        </p:spPr>
      </p:pic>
      <p:sp>
        <p:nvSpPr>
          <p:cNvPr id="4" name="TextBox 3"/>
          <p:cNvSpPr txBox="1"/>
          <p:nvPr/>
        </p:nvSpPr>
        <p:spPr>
          <a:xfrm>
            <a:off x="-35560" y="0"/>
            <a:ext cx="13004800" cy="2072640"/>
          </a:xfrm>
          <a:prstGeom prst="rect">
            <a:avLst/>
          </a:prstGeom>
        </p:spPr>
        <p:txBody>
          <a:bodyPr wrap="square" lIns="254000" tIns="254000" rIns="254000" bIns="254000" anchor="ctr">
            <a:normAutofit/>
          </a:bodyPr>
          <a:lstStyle/>
          <a:p>
            <a:pPr algn="ctr"/>
            <a:r>
              <a:rPr lang="en-US" sz="64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How Does Best Buddies Fit 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228600"/>
            <a:ext cx="13004800" cy="9525000"/>
          </a:xfrm>
          <a:prstGeom prst="rect">
            <a:avLst/>
          </a:prstGeom>
        </p:spPr>
        <p:txBody>
          <a:bodyPr wrap="square" lIns="254000" tIns="254000" rIns="254000" bIns="254000" anchor="ctr">
            <a:noAutofit/>
          </a:bodyPr>
          <a:lstStyle/>
          <a:p>
            <a:pPr algn="ctr"/>
            <a:r>
              <a:rPr lang="en-US" sz="55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SOCIAL ROLE </a:t>
            </a:r>
            <a:r>
              <a:rPr lang="en-US" sz="55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VALORIZATION/NORMALIZATION</a:t>
            </a:r>
            <a:r>
              <a:rPr lang="en-US" sz="55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
About creating ‘normal’ experiences
Defining a set of principles to be used alongside person-centered planning to identify ‘normal’ opportunities </a:t>
            </a:r>
            <a:r>
              <a:rPr lang="en-US" sz="55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for</a:t>
            </a:r>
          </a:p>
          <a:p>
            <a:pPr algn="ctr"/>
            <a:r>
              <a:rPr lang="en-US" sz="55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LIVING</a:t>
            </a:r>
          </a:p>
          <a:p>
            <a:pPr algn="ctr"/>
            <a:r>
              <a:rPr lang="en-US" sz="55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  FRIENDSHIPS
WORKING</a:t>
            </a:r>
          </a:p>
          <a:p>
            <a:pPr algn="ctr"/>
            <a:r>
              <a:rPr lang="en-US" sz="5500" b="1" dirty="0" smtClean="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RELATIONSHIPS</a:t>
            </a:r>
            <a:r>
              <a:rPr lang="en-US" sz="55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F05D33"/>
          </a:solidFill>
        </p:spPr>
      </p:sp>
      <p:sp>
        <p:nvSpPr>
          <p:cNvPr id="3" name="TextBox 2"/>
          <p:cNvSpPr txBox="1"/>
          <p:nvPr/>
        </p:nvSpPr>
        <p:spPr>
          <a:xfrm>
            <a:off x="0" y="3124200"/>
            <a:ext cx="13004800" cy="2438400"/>
          </a:xfrm>
          <a:prstGeom prst="rect">
            <a:avLst/>
          </a:prstGeom>
        </p:spPr>
        <p:txBody>
          <a:bodyPr wrap="none" lIns="254000" tIns="0" rIns="254000" bIns="0" anchor="t"/>
          <a:lstStyle/>
          <a:p>
            <a:pPr algn="ctr"/>
            <a:r>
              <a:rPr lang="en-US" sz="16000" b="1" dirty="0">
                <a:solidFill>
                  <a:srgbClr val="FFFFFF"/>
                </a:solidFill>
                <a:latin typeface="Calibri"/>
              </a:rPr>
              <a:t>Exploration</a:t>
            </a:r>
          </a:p>
        </p:txBody>
      </p:sp>
      <p:sp>
        <p:nvSpPr>
          <p:cNvPr id="4" name="TextBox 3"/>
          <p:cNvSpPr txBox="1"/>
          <p:nvPr/>
        </p:nvSpPr>
        <p:spPr>
          <a:xfrm>
            <a:off x="0" y="6426200"/>
            <a:ext cx="13004800" cy="914400"/>
          </a:xfrm>
          <a:prstGeom prst="rect">
            <a:avLst/>
          </a:prstGeom>
        </p:spPr>
        <p:txBody>
          <a:bodyPr wrap="none" lIns="254000" tIns="0" rIns="254000" bIns="0" anchor="t"/>
          <a:lstStyle/>
          <a:p>
            <a:pPr algn="ctr"/>
            <a:r>
              <a:rPr lang="en-US" sz="6000" b="0">
                <a:solidFill>
                  <a:srgbClr val="FFFFFF"/>
                </a:solidFill>
                <a:latin typeface="Calibri"/>
              </a:rPr>
              <a:t>SHARE YOUR THOUGHTS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3" name="TextBox 2"/>
          <p:cNvSpPr txBox="1"/>
          <p:nvPr/>
        </p:nvSpPr>
        <p:spPr>
          <a:xfrm>
            <a:off x="5080" y="7543800"/>
            <a:ext cx="13004800" cy="2425700"/>
          </a:xfrm>
          <a:prstGeom prst="rect">
            <a:avLst/>
          </a:prstGeom>
        </p:spPr>
        <p:txBody>
          <a:bodyPr wrap="square" lIns="254000" tIns="254000" rIns="254000" bIns="254000" anchor="ctr">
            <a:normAutofit/>
          </a:bodyPr>
          <a:lstStyle/>
          <a:p>
            <a:pPr algn="ctr"/>
            <a:r>
              <a:rPr lang="en-US" sz="6800" b="1" dirty="0">
                <a:solidFill>
                  <a:srgbClr val="FFFFFF"/>
                </a:solidFill>
                <a:effectLst>
                  <a:outerShdw blurRad="20000" dist="30000" dir="2700000">
                    <a:srgbClr val="000000">
                      <a:alpha val="75000"/>
                    </a:srgbClr>
                  </a:outerShdw>
                </a:effectLst>
                <a:latin typeface="Ebrima" panose="02000000000000000000" pitchFamily="2" charset="0"/>
                <a:ea typeface="Ebrima" panose="02000000000000000000" pitchFamily="2" charset="0"/>
                <a:cs typeface="Ebrima" panose="02000000000000000000" pitchFamily="2" charset="0"/>
              </a:rPr>
              <a:t>What Does our Society Value?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268</Words>
  <Application>Microsoft Office PowerPoint</Application>
  <PresentationFormat>Custom</PresentationFormat>
  <Paragraphs>54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Ebrima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Brydon</dc:creator>
  <cp:lastModifiedBy>Amy Davies</cp:lastModifiedBy>
  <cp:revision>4</cp:revision>
  <dcterms:created xsi:type="dcterms:W3CDTF">2006-08-16T00:00:00Z</dcterms:created>
  <dcterms:modified xsi:type="dcterms:W3CDTF">2018-10-05T03:21:03Z</dcterms:modified>
</cp:coreProperties>
</file>